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314" r:id="rId6"/>
    <p:sldId id="293" r:id="rId7"/>
    <p:sldId id="318" r:id="rId8"/>
    <p:sldId id="283" r:id="rId9"/>
    <p:sldId id="295" r:id="rId10"/>
    <p:sldId id="315" r:id="rId11"/>
    <p:sldId id="316" r:id="rId12"/>
    <p:sldId id="317" r:id="rId13"/>
    <p:sldId id="313" r:id="rId14"/>
    <p:sldId id="298" r:id="rId15"/>
    <p:sldId id="308" r:id="rId16"/>
    <p:sldId id="302" r:id="rId17"/>
    <p:sldId id="303" r:id="rId18"/>
    <p:sldId id="304" r:id="rId19"/>
    <p:sldId id="305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99"/>
    <a:srgbClr val="F3E479"/>
    <a:srgbClr val="FFCCFF"/>
    <a:srgbClr val="FDF3ED"/>
    <a:srgbClr val="93117D"/>
    <a:srgbClr val="0087CA"/>
    <a:srgbClr val="5C4E9B"/>
    <a:srgbClr val="263062"/>
    <a:srgbClr val="15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0AE3A-B15C-5ABC-51D9-9561B11B1644}" v="2" dt="2026-06-15T13:22:51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D7D47-701B-4FDA-B391-E7E41C31141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2BD8-DFF2-4987-9618-01ACC847B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2BD8-DFF2-4987-9618-01ACC847B0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5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 Strategic Centre</a:t>
            </a:r>
          </a:p>
          <a:p>
            <a:r>
              <a:rPr lang="en-GB"/>
              <a:t>6 Principal Centres</a:t>
            </a:r>
          </a:p>
          <a:p>
            <a:r>
              <a:rPr lang="en-GB"/>
              <a:t>17 Key Centres</a:t>
            </a:r>
          </a:p>
          <a:p>
            <a:r>
              <a:rPr lang="en-GB"/>
              <a:t>15 Primary Connected Villages</a:t>
            </a:r>
          </a:p>
          <a:p>
            <a:r>
              <a:rPr lang="en-GB"/>
              <a:t>31 Secondary Connected Villages</a:t>
            </a:r>
          </a:p>
          <a:p>
            <a:r>
              <a:rPr lang="en-GB"/>
              <a:t>62 Tertiary Connected Villages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2BD8-DFF2-4987-9618-01ACC847B0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6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2.svg"/><Relationship Id="rId4" Type="http://schemas.openxmlformats.org/officeDocument/2006/relationships/image" Target="../media/image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8.svg"/><Relationship Id="rId4" Type="http://schemas.openxmlformats.org/officeDocument/2006/relationships/image" Target="../media/image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2.svg"/><Relationship Id="rId4" Type="http://schemas.openxmlformats.org/officeDocument/2006/relationships/image" Target="../media/image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8.svg"/><Relationship Id="rId4" Type="http://schemas.openxmlformats.org/officeDocument/2006/relationships/image" Target="../media/image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2.svg"/><Relationship Id="rId4" Type="http://schemas.openxmlformats.org/officeDocument/2006/relationships/image" Target="../media/image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8.svg"/><Relationship Id="rId4" Type="http://schemas.openxmlformats.org/officeDocument/2006/relationships/image" Target="../media/image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9.sv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14.svg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15.sv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8784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6755"/>
            <a:ext cx="386834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0"/>
            <a:ext cx="3868340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6755"/>
            <a:ext cx="388739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0"/>
            <a:ext cx="3887391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8784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8712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50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22180" y="0"/>
            <a:ext cx="6408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41255" y="0"/>
            <a:ext cx="6263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2" y="14318"/>
            <a:ext cx="9139052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111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306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0" y="-257902"/>
            <a:ext cx="306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6000" y="-261678"/>
            <a:ext cx="2736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7" r:id="rId9"/>
    <p:sldLayoutId id="2147483663" r:id="rId10"/>
    <p:sldLayoutId id="2147483664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65" r:id="rId18"/>
    <p:sldLayoutId id="2147483666" r:id="rId19"/>
    <p:sldLayoutId id="2147483667" r:id="rId20"/>
    <p:sldLayoutId id="2147483668" r:id="rId21"/>
    <p:sldLayoutId id="214748368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ropshire.gov.uk/committee-services/ieListDocuments.aspx?CId=130&amp;MId=6405&amp;Ver=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etinvolved.shropshire.gov.uk/media/kbsjpkrf/shropshire-local-plan-scoping-consultation-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shropshire.gov.uk/planning-policy/adopted-local-plan/timetable-and-processes/" TargetMode="External"/><Relationship Id="rId2" Type="http://schemas.openxmlformats.org/officeDocument/2006/relationships/hyperlink" Target="https://next.shropshire.gov.uk/planning-policy/next-local-plan/notice-to-commence-plan-mak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etinvolved.shropshire.gov.uk/consultations/shropshire-local-plan-scoping-consulta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etinvolved.shropshire.gov.uk/media/kbsjpkrf/shropshire-local-plan-scoping-consultation-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etinvolved.shropshire.gov.uk/media/kbsjpkrf/shropshire-local-plan-scoping-consultation-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shropshire.gov.uk/media/n5khad52/draft-shropshire-community-hierarchy.pdf" TargetMode="External"/><Relationship Id="rId2" Type="http://schemas.openxmlformats.org/officeDocument/2006/relationships/hyperlink" Target="https://getinvolved.shropshire.gov.uk/media/kbsjpkrf/shropshire-local-plan-scoping-consultation-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shropshire.gov.uk/media/o0tfwf2t/draft-methodology-site-identification-assessment.pdf" TargetMode="External"/><Relationship Id="rId2" Type="http://schemas.openxmlformats.org/officeDocument/2006/relationships/hyperlink" Target="https://getinvolved.shropshire.gov.uk/media/kbsjpkrf/shropshire-local-plan-scoping-consultation-1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xperience.arcgis.com/experience/232e9007138641d293996b3ba10eeee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FFB8-A07F-013A-E4A2-5C9CFAECE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64" y="770966"/>
            <a:ext cx="7772400" cy="1125250"/>
          </a:xfrm>
        </p:spPr>
        <p:txBody>
          <a:bodyPr/>
          <a:lstStyle/>
          <a:p>
            <a:pPr lvl="0"/>
            <a:r>
              <a:rPr lang="en-US" sz="3200"/>
              <a:t>Next Shropshire Local Plan</a:t>
            </a:r>
            <a:br>
              <a:rPr lang="en-US" sz="3200"/>
            </a:br>
            <a:r>
              <a:rPr lang="en-US" sz="3200"/>
              <a:t>‘Scoping’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2949-6829-6CBB-7354-CB36FEAACDAD}"/>
              </a:ext>
            </a:extLst>
          </p:cNvPr>
          <p:cNvSpPr txBox="1">
            <a:spLocks/>
          </p:cNvSpPr>
          <p:nvPr/>
        </p:nvSpPr>
        <p:spPr>
          <a:xfrm>
            <a:off x="229365" y="1851390"/>
            <a:ext cx="8914636" cy="399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GB" sz="2200" b="1"/>
              <a:t>Agenda</a:t>
            </a:r>
          </a:p>
          <a:p>
            <a:pPr marL="457200" indent="-457200">
              <a:lnSpc>
                <a:spcPct val="12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GB" sz="1700"/>
              <a:t>Intention to commence plan-making</a:t>
            </a:r>
          </a:p>
          <a:p>
            <a:pPr marL="457200" indent="-457200">
              <a:lnSpc>
                <a:spcPct val="12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GB" sz="1700"/>
              <a:t>Timetable</a:t>
            </a:r>
          </a:p>
          <a:p>
            <a:pPr marL="457200" indent="-457200">
              <a:lnSpc>
                <a:spcPct val="12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en-GB" sz="1700"/>
              <a:t>‘Scoping’ consultation</a:t>
            </a:r>
          </a:p>
          <a:p>
            <a:pPr marL="627063" indent="-88900">
              <a:lnSpc>
                <a:spcPct val="120000"/>
              </a:lnSpc>
              <a:spcAft>
                <a:spcPts val="500"/>
              </a:spcAft>
            </a:pPr>
            <a:r>
              <a:rPr lang="en-GB" sz="1700"/>
              <a:t>- Draft site assessment methodology</a:t>
            </a:r>
          </a:p>
          <a:p>
            <a:pPr marL="627063" indent="-88900">
              <a:lnSpc>
                <a:spcPct val="120000"/>
              </a:lnSpc>
              <a:spcAft>
                <a:spcPts val="500"/>
              </a:spcAft>
            </a:pPr>
            <a:r>
              <a:rPr lang="en-GB" sz="1700"/>
              <a:t>- Draft community hierarchy</a:t>
            </a:r>
          </a:p>
          <a:p>
            <a:pPr>
              <a:lnSpc>
                <a:spcPct val="140000"/>
              </a:lnSpc>
            </a:pPr>
            <a:r>
              <a:rPr lang="en-GB" sz="1700" b="1"/>
              <a:t>The agenda reflects the </a:t>
            </a:r>
            <a:r>
              <a:rPr lang="en-GB" sz="1700" b="1">
                <a:hlinkClick r:id="rId3"/>
              </a:rPr>
              <a:t>Cabinet decision</a:t>
            </a:r>
            <a:r>
              <a:rPr lang="en-GB" sz="1700" b="1"/>
              <a:t> of 6 May 2026.</a:t>
            </a:r>
          </a:p>
        </p:txBody>
      </p:sp>
    </p:spTree>
    <p:extLst>
      <p:ext uri="{BB962C8B-B14F-4D97-AF65-F5344CB8AC3E}">
        <p14:creationId xmlns:p14="http://schemas.microsoft.com/office/powerpoint/2010/main" val="361030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E84D8-23E1-D343-F75E-85F20BCE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97299E8-9692-2657-7183-8735359BCC84}"/>
              </a:ext>
            </a:extLst>
          </p:cNvPr>
          <p:cNvSpPr txBox="1"/>
          <p:nvPr/>
        </p:nvSpPr>
        <p:spPr>
          <a:xfrm>
            <a:off x="5664080" y="3640590"/>
            <a:ext cx="2743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Managing e</a:t>
            </a:r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mployment and waste facilities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F03F5-AD5A-8AF2-DE3B-5D4BC979F9DF}"/>
              </a:ext>
            </a:extLst>
          </p:cNvPr>
          <p:cNvSpPr txBox="1"/>
          <p:nvPr/>
        </p:nvSpPr>
        <p:spPr>
          <a:xfrm>
            <a:off x="4795830" y="3119721"/>
            <a:ext cx="184672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Housing mix and affordability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ABE512-7302-9B83-C091-D185A7CE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0A1FE-5C01-4480-D4FB-076F7D5A0C27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1B9B51-6FB2-93CD-2FD5-66180E7CF414}"/>
              </a:ext>
            </a:extLst>
          </p:cNvPr>
          <p:cNvSpPr txBox="1">
            <a:spLocks/>
          </p:cNvSpPr>
          <p:nvPr/>
        </p:nvSpPr>
        <p:spPr>
          <a:xfrm>
            <a:off x="68242" y="1016338"/>
            <a:ext cx="8968182" cy="1986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2200" b="1">
                <a:solidFill>
                  <a:srgbClr val="0070C0"/>
                </a:solidFill>
              </a:rPr>
              <a:t>‘Scoping’ Local Policies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Government is developing national decision making-policies.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This will allow Local Plan policies to focus on locally specific issues and objectives.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The </a:t>
            </a:r>
            <a:r>
              <a:rPr lang="en-GB" sz="1700">
                <a:hlinkClick r:id="rId2"/>
              </a:rPr>
              <a:t>consultation document</a:t>
            </a:r>
            <a:r>
              <a:rPr lang="en-GB" sz="1700"/>
              <a:t> identifies potential policy areas for the next Local Plan.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Views are sought on each identified area and whether other areas should be addressed.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5AAFC-4372-30D0-DEB2-72CCD7ECF759}"/>
              </a:ext>
            </a:extLst>
          </p:cNvPr>
          <p:cNvSpPr txBox="1"/>
          <p:nvPr/>
        </p:nvSpPr>
        <p:spPr>
          <a:xfrm>
            <a:off x="340661" y="3083174"/>
            <a:ext cx="199912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D30143-7BAF-B348-7D9D-273D797DC802}"/>
              </a:ext>
            </a:extLst>
          </p:cNvPr>
          <p:cNvSpPr txBox="1"/>
          <p:nvPr/>
        </p:nvSpPr>
        <p:spPr>
          <a:xfrm>
            <a:off x="6566291" y="3055815"/>
            <a:ext cx="199912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Vitality and viability of town centres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91E8B-4CF2-13BA-19BF-1D4E8922B5B8}"/>
              </a:ext>
            </a:extLst>
          </p:cNvPr>
          <p:cNvSpPr txBox="1"/>
          <p:nvPr/>
        </p:nvSpPr>
        <p:spPr>
          <a:xfrm>
            <a:off x="330368" y="3385782"/>
            <a:ext cx="172122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Renewable energy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93D9FB-4411-162D-3187-B9791A052B58}"/>
              </a:ext>
            </a:extLst>
          </p:cNvPr>
          <p:cNvSpPr txBox="1"/>
          <p:nvPr/>
        </p:nvSpPr>
        <p:spPr>
          <a:xfrm>
            <a:off x="4229728" y="3683151"/>
            <a:ext cx="143435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Minerals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5CC7E-9E53-6663-CC3A-638B801A2ED2}"/>
              </a:ext>
            </a:extLst>
          </p:cNvPr>
          <p:cNvSpPr txBox="1"/>
          <p:nvPr/>
        </p:nvSpPr>
        <p:spPr>
          <a:xfrm>
            <a:off x="1909484" y="3391198"/>
            <a:ext cx="289559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Infrastructure and open space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F8C297-F185-9BB1-177B-8683D7908B1D}"/>
              </a:ext>
            </a:extLst>
          </p:cNvPr>
          <p:cNvSpPr txBox="1"/>
          <p:nvPr/>
        </p:nvSpPr>
        <p:spPr>
          <a:xfrm>
            <a:off x="1648179" y="3686322"/>
            <a:ext cx="263562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Site specific requirements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5A537E-DB63-BE6F-B0CE-99DB8E0FC48D}"/>
              </a:ext>
            </a:extLst>
          </p:cNvPr>
          <p:cNvSpPr txBox="1"/>
          <p:nvPr/>
        </p:nvSpPr>
        <p:spPr>
          <a:xfrm>
            <a:off x="2267787" y="3055815"/>
            <a:ext cx="2635623" cy="338554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Climate change and health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B79D5-945F-FFF8-3EB5-1588BA9F57C6}"/>
              </a:ext>
            </a:extLst>
          </p:cNvPr>
          <p:cNvSpPr txBox="1"/>
          <p:nvPr/>
        </p:nvSpPr>
        <p:spPr>
          <a:xfrm>
            <a:off x="3357283" y="3975973"/>
            <a:ext cx="2743200" cy="338554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Developer contributions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4F809BF-3408-69C7-9DE6-1C2F16948DEB}"/>
              </a:ext>
            </a:extLst>
          </p:cNvPr>
          <p:cNvSpPr txBox="1">
            <a:spLocks/>
          </p:cNvSpPr>
          <p:nvPr/>
        </p:nvSpPr>
        <p:spPr>
          <a:xfrm>
            <a:off x="78655" y="4496842"/>
            <a:ext cx="8968182" cy="1903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2200" b="1">
                <a:solidFill>
                  <a:srgbClr val="0070C0"/>
                </a:solidFill>
              </a:rPr>
              <a:t>‘Scoping’ Approach to Engagement and Evidence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The </a:t>
            </a:r>
            <a:r>
              <a:rPr lang="en-GB" sz="1700">
                <a:hlinkClick r:id="rId2"/>
              </a:rPr>
              <a:t>consultation document</a:t>
            </a:r>
            <a:r>
              <a:rPr lang="en-GB" sz="1700"/>
              <a:t> outlines our </a:t>
            </a:r>
            <a:r>
              <a:rPr lang="en-GB" sz="1700" b="1"/>
              <a:t>proposed approach to engagement </a:t>
            </a:r>
            <a:r>
              <a:rPr lang="en-GB" sz="1700"/>
              <a:t>during the plan making process, seeking views on its suitability.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The </a:t>
            </a:r>
            <a:r>
              <a:rPr lang="en-GB" sz="1700">
                <a:hlinkClick r:id="rId2"/>
              </a:rPr>
              <a:t>consultation document</a:t>
            </a:r>
            <a:r>
              <a:rPr lang="en-GB" sz="1700"/>
              <a:t> also outlines the </a:t>
            </a:r>
            <a:r>
              <a:rPr lang="en-GB" sz="1700" b="1"/>
              <a:t>intended evidence base </a:t>
            </a:r>
            <a:r>
              <a:rPr lang="en-GB" sz="1700"/>
              <a:t>to support the next Local Plan, seeking views on its suitability.</a:t>
            </a:r>
          </a:p>
        </p:txBody>
      </p:sp>
    </p:spTree>
    <p:extLst>
      <p:ext uri="{BB962C8B-B14F-4D97-AF65-F5344CB8AC3E}">
        <p14:creationId xmlns:p14="http://schemas.microsoft.com/office/powerpoint/2010/main" val="39071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21F1C-5C5E-47CA-96F3-685A30411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57B1A3-26F8-8EA9-DA80-50BD124F0385}"/>
              </a:ext>
            </a:extLst>
          </p:cNvPr>
          <p:cNvSpPr/>
          <p:nvPr/>
        </p:nvSpPr>
        <p:spPr>
          <a:xfrm>
            <a:off x="5853954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830CE-B205-DFF5-F770-6C50F0E8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8765-B1D6-604D-7364-7A797AF5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5606"/>
            <a:ext cx="9143999" cy="210204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400" b="1">
                <a:solidFill>
                  <a:srgbClr val="0070C0"/>
                </a:solidFill>
              </a:rPr>
              <a:t>Draft Community Hierarchy</a:t>
            </a:r>
          </a:p>
          <a:p>
            <a:pPr>
              <a:lnSpc>
                <a:spcPct val="140000"/>
              </a:lnSpc>
            </a:pPr>
            <a:r>
              <a:rPr lang="en-GB" sz="1800" b="1"/>
              <a:t>Categorisation of communities </a:t>
            </a:r>
            <a:r>
              <a:rPr lang="en-GB" sz="1800"/>
              <a:t>based on an assessment of their characteristics.</a:t>
            </a:r>
          </a:p>
          <a:p>
            <a:pPr>
              <a:lnSpc>
                <a:spcPct val="140000"/>
              </a:lnSpc>
            </a:pPr>
            <a:r>
              <a:rPr lang="en-GB" sz="1800"/>
              <a:t>The proposed methodology responds to Shropshire’s:</a:t>
            </a:r>
          </a:p>
          <a:p>
            <a:pPr marL="447675" indent="-179388">
              <a:lnSpc>
                <a:spcPct val="140000"/>
              </a:lnSpc>
              <a:spcBef>
                <a:spcPts val="500"/>
              </a:spcBef>
            </a:pPr>
            <a:r>
              <a:rPr lang="en-GB" sz="1800"/>
              <a:t>Geography – large, diverse, predominantly rural. </a:t>
            </a:r>
          </a:p>
          <a:p>
            <a:pPr marL="447675" indent="-179388">
              <a:lnSpc>
                <a:spcPct val="140000"/>
              </a:lnSpc>
              <a:spcBef>
                <a:spcPts val="500"/>
              </a:spcBef>
            </a:pPr>
            <a:r>
              <a:rPr lang="en-GB" sz="1800"/>
              <a:t>Communities – varied in size, function and identity.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0AC87-4007-6801-9173-958B4C77A6FB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E5259D-1B36-0B49-DCAE-B845C63124BD}"/>
              </a:ext>
            </a:extLst>
          </p:cNvPr>
          <p:cNvGrpSpPr/>
          <p:nvPr/>
        </p:nvGrpSpPr>
        <p:grpSpPr>
          <a:xfrm>
            <a:off x="93845" y="4687622"/>
            <a:ext cx="8942579" cy="2102042"/>
            <a:chOff x="0" y="0"/>
            <a:chExt cx="6530340" cy="128016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77F96A9-F13F-98A8-733E-E1E7FABE1EC4}"/>
                </a:ext>
              </a:extLst>
            </p:cNvPr>
            <p:cNvSpPr/>
            <p:nvPr/>
          </p:nvSpPr>
          <p:spPr>
            <a:xfrm>
              <a:off x="0" y="0"/>
              <a:ext cx="2104907" cy="1280160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kern="1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All recognised named settlements considered.</a:t>
              </a:r>
              <a:endParaRPr lang="en-GB" sz="14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AFF17D5B-067B-9ABD-F98C-6205BB1DCDDC}"/>
                </a:ext>
              </a:extLst>
            </p:cNvPr>
            <p:cNvSpPr/>
            <p:nvPr/>
          </p:nvSpPr>
          <p:spPr>
            <a:xfrm>
              <a:off x="2278380" y="0"/>
              <a:ext cx="2157081" cy="1280160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kern="1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Analysis considers</a:t>
              </a:r>
              <a:r>
                <a:rPr lang="en-GB" sz="1400" kern="100">
                  <a:solidFill>
                    <a:srgbClr val="000000"/>
                  </a:solidFill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kern="1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Size (resident population and number of dwellings).</a:t>
              </a:r>
            </a:p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kern="1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Connectivity (maximum ‘overall connectivity score’ of DfT Connectivity Metric.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7BE5429-67C9-FE8C-CF2E-905DBE47EC41}"/>
                </a:ext>
              </a:extLst>
            </p:cNvPr>
            <p:cNvSpPr/>
            <p:nvPr/>
          </p:nvSpPr>
          <p:spPr>
            <a:xfrm>
              <a:off x="4556760" y="0"/>
              <a:ext cx="1973580" cy="1280160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kern="100"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Seven categories with specific thresholds for inclusion.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E9614-25D6-DD6F-693D-92F3FDF0B73C}"/>
              </a:ext>
            </a:extLst>
          </p:cNvPr>
          <p:cNvGrpSpPr/>
          <p:nvPr/>
        </p:nvGrpSpPr>
        <p:grpSpPr>
          <a:xfrm>
            <a:off x="93844" y="3307058"/>
            <a:ext cx="8942579" cy="1211154"/>
            <a:chOff x="0" y="0"/>
            <a:chExt cx="6530340" cy="128016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40FA22A-9D81-2E35-74A4-650DCF3451EE}"/>
                </a:ext>
              </a:extLst>
            </p:cNvPr>
            <p:cNvSpPr/>
            <p:nvPr/>
          </p:nvSpPr>
          <p:spPr>
            <a:xfrm>
              <a:off x="0" y="0"/>
              <a:ext cx="2278380" cy="1280160"/>
            </a:xfrm>
            <a:prstGeom prst="rightArrow">
              <a:avLst>
                <a:gd name="adj1" fmla="val 100000"/>
                <a:gd name="adj2" fmla="val 31818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GB" sz="1600" kern="1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Stage 1: Identification of communities</a:t>
              </a:r>
              <a:endParaRPr lang="en-GB" sz="12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C08E4B4-1C4D-192C-4FB4-8E965FEBB5A3}"/>
                </a:ext>
              </a:extLst>
            </p:cNvPr>
            <p:cNvSpPr/>
            <p:nvPr/>
          </p:nvSpPr>
          <p:spPr>
            <a:xfrm>
              <a:off x="2278380" y="0"/>
              <a:ext cx="2278380" cy="1280160"/>
            </a:xfrm>
            <a:prstGeom prst="rightArrow">
              <a:avLst>
                <a:gd name="adj1" fmla="val 100000"/>
                <a:gd name="adj2" fmla="val 31818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GB" sz="1600" kern="1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Stage 2: Analysis of communities</a:t>
              </a:r>
              <a:endParaRPr lang="en-GB" sz="12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9484674C-5809-C859-7C6F-178719BC70B7}"/>
                </a:ext>
              </a:extLst>
            </p:cNvPr>
            <p:cNvSpPr/>
            <p:nvPr/>
          </p:nvSpPr>
          <p:spPr>
            <a:xfrm>
              <a:off x="4556760" y="0"/>
              <a:ext cx="1973580" cy="1280160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GB" sz="1600" kern="100"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Stage 3: Categorisation of communities</a:t>
              </a:r>
              <a:endParaRPr lang="en-GB" sz="12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00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A116-2915-20B7-AB22-A78563EA9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16734C-2221-06C7-D3B4-16B36404C2EB}"/>
              </a:ext>
            </a:extLst>
          </p:cNvPr>
          <p:cNvSpPr/>
          <p:nvPr/>
        </p:nvSpPr>
        <p:spPr>
          <a:xfrm>
            <a:off x="5827059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9F35B-BFEE-42AD-E1DC-241F9BB8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67BE-CD2C-66EA-53B5-41A2AAD9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2199"/>
            <a:ext cx="9144000" cy="12417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r>
              <a:rPr lang="en-GB" sz="2200" b="1">
                <a:solidFill>
                  <a:srgbClr val="0070C0"/>
                </a:solidFill>
              </a:rPr>
              <a:t>Draft Community Hierarchy</a:t>
            </a:r>
          </a:p>
          <a:p>
            <a:pPr marL="0" indent="0">
              <a:lnSpc>
                <a:spcPct val="140000"/>
              </a:lnSpc>
              <a:spcBef>
                <a:spcPts val="200"/>
              </a:spcBef>
              <a:buNone/>
            </a:pPr>
            <a:r>
              <a:rPr lang="en-GB" sz="1800" b="1"/>
              <a:t>Stage 3: Categorisation</a:t>
            </a:r>
          </a:p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en-GB" sz="1800"/>
              <a:t>The table summarises the ‘thresholds’ for each community category:</a:t>
            </a:r>
          </a:p>
          <a:p>
            <a:pPr marL="0" indent="0">
              <a:lnSpc>
                <a:spcPct val="140000"/>
              </a:lnSpc>
              <a:spcBef>
                <a:spcPts val="500"/>
              </a:spcBef>
              <a:buNone/>
            </a:pPr>
            <a:endParaRPr lang="en-GB" sz="1800"/>
          </a:p>
          <a:p>
            <a:pPr>
              <a:lnSpc>
                <a:spcPct val="140000"/>
              </a:lnSpc>
              <a:spcBef>
                <a:spcPts val="500"/>
              </a:spcBef>
            </a:pPr>
            <a:endParaRPr lang="en-GB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97A32-98AC-3502-B914-2F8C0CBC33FB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D51963B-92D0-6FE7-C0F3-40423F6C4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73902"/>
              </p:ext>
            </p:extLst>
          </p:nvPr>
        </p:nvGraphicFramePr>
        <p:xfrm>
          <a:off x="233082" y="2285257"/>
          <a:ext cx="8803341" cy="4501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298">
                  <a:extLst>
                    <a:ext uri="{9D8B030D-6E8A-4147-A177-3AD203B41FA5}">
                      <a16:colId xmlns:a16="http://schemas.microsoft.com/office/drawing/2014/main" val="2285143944"/>
                    </a:ext>
                  </a:extLst>
                </a:gridCol>
                <a:gridCol w="1488710">
                  <a:extLst>
                    <a:ext uri="{9D8B030D-6E8A-4147-A177-3AD203B41FA5}">
                      <a16:colId xmlns:a16="http://schemas.microsoft.com/office/drawing/2014/main" val="2481769116"/>
                    </a:ext>
                  </a:extLst>
                </a:gridCol>
                <a:gridCol w="496675">
                  <a:extLst>
                    <a:ext uri="{9D8B030D-6E8A-4147-A177-3AD203B41FA5}">
                      <a16:colId xmlns:a16="http://schemas.microsoft.com/office/drawing/2014/main" val="1272768147"/>
                    </a:ext>
                  </a:extLst>
                </a:gridCol>
                <a:gridCol w="573740">
                  <a:extLst>
                    <a:ext uri="{9D8B030D-6E8A-4147-A177-3AD203B41FA5}">
                      <a16:colId xmlns:a16="http://schemas.microsoft.com/office/drawing/2014/main" val="1575288373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2898370879"/>
                    </a:ext>
                  </a:extLst>
                </a:gridCol>
                <a:gridCol w="2832847">
                  <a:extLst>
                    <a:ext uri="{9D8B030D-6E8A-4147-A177-3AD203B41FA5}">
                      <a16:colId xmlns:a16="http://schemas.microsoft.com/office/drawing/2014/main" val="256479647"/>
                    </a:ext>
                  </a:extLst>
                </a:gridCol>
              </a:tblGrid>
              <a:tr h="23307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Category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Gateway One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Gateway Two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9347"/>
                  </a:ext>
                </a:extLst>
              </a:tr>
              <a:tr h="4878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b="1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GB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b="1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Dwellings</a:t>
                      </a:r>
                      <a:endParaRPr lang="en-GB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b="1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Connectivity Score</a:t>
                      </a:r>
                      <a:endParaRPr lang="en-GB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73947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Centre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or more 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(Band A)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091821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Centre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or more 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(Band A)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529054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Centre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or more 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(Band A)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753109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Connected Village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or more 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(Band B or higher)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912494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Connected Village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or more 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(Band D or higher)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127108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 Connected Village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or more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or more 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(Band F or higher)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02789"/>
                  </a:ext>
                </a:extLst>
              </a:tr>
              <a:tr h="5339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Communities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or less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or fewer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or less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None/>
                      </a:pPr>
                      <a:r>
                        <a:rPr lang="en-GB" sz="16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(Band G or lower)</a:t>
                      </a:r>
                      <a:endParaRPr lang="en-GB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3" marR="3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971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9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8E60E-D695-A5A6-FC60-D6E0FEE24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CCBB2B-C04A-4F3A-47D4-1A854305FC36}"/>
              </a:ext>
            </a:extLst>
          </p:cNvPr>
          <p:cNvSpPr/>
          <p:nvPr/>
        </p:nvSpPr>
        <p:spPr>
          <a:xfrm>
            <a:off x="5827059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147E2-F894-A8D9-A7E2-051F0F04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D64C-0BC1-5519-994C-8B9AA085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880" y="851670"/>
            <a:ext cx="4771751" cy="87685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200"/>
              </a:spcBef>
              <a:buNone/>
            </a:pPr>
            <a:r>
              <a:rPr lang="en-GB" sz="1700" b="1"/>
              <a:t>Draft Community Hierarchy Categories 1-3:</a:t>
            </a:r>
            <a:endParaRPr lang="en-GB" sz="1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8CFFC-B609-19D5-855F-751170DBC513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ADE8C4-FB9D-46A8-AD19-FD407993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43615"/>
              </p:ext>
            </p:extLst>
          </p:nvPr>
        </p:nvGraphicFramePr>
        <p:xfrm>
          <a:off x="184314" y="2266146"/>
          <a:ext cx="4203375" cy="12521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9553">
                  <a:extLst>
                    <a:ext uri="{9D8B030D-6E8A-4147-A177-3AD203B41FA5}">
                      <a16:colId xmlns:a16="http://schemas.microsoft.com/office/drawing/2014/main" val="4192874718"/>
                    </a:ext>
                  </a:extLst>
                </a:gridCol>
                <a:gridCol w="2403822">
                  <a:extLst>
                    <a:ext uri="{9D8B030D-6E8A-4147-A177-3AD203B41FA5}">
                      <a16:colId xmlns:a16="http://schemas.microsoft.com/office/drawing/2014/main" val="1373616143"/>
                    </a:ext>
                  </a:extLst>
                </a:gridCol>
              </a:tblGrid>
              <a:tr h="32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94993"/>
                  </a:ext>
                </a:extLst>
              </a:tr>
              <a:tr h="926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Centre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28065257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F3E26B-5D85-F981-3561-ABE84F80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53577"/>
              </p:ext>
            </p:extLst>
          </p:nvPr>
        </p:nvGraphicFramePr>
        <p:xfrm>
          <a:off x="4648736" y="1331436"/>
          <a:ext cx="4203375" cy="53882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9080">
                  <a:extLst>
                    <a:ext uri="{9D8B030D-6E8A-4147-A177-3AD203B41FA5}">
                      <a16:colId xmlns:a16="http://schemas.microsoft.com/office/drawing/2014/main" val="4192874718"/>
                    </a:ext>
                  </a:extLst>
                </a:gridCol>
                <a:gridCol w="2394295">
                  <a:extLst>
                    <a:ext uri="{9D8B030D-6E8A-4147-A177-3AD203B41FA5}">
                      <a16:colId xmlns:a16="http://schemas.microsoft.com/office/drawing/2014/main" val="1373616143"/>
                    </a:ext>
                  </a:extLst>
                </a:gridCol>
              </a:tblGrid>
              <a:tr h="298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3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94993"/>
                  </a:ext>
                </a:extLst>
              </a:tr>
              <a:tr h="292624">
                <a:tc rowSpan="1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Centre</a:t>
                      </a:r>
                    </a:p>
                  </a:txBody>
                  <a:tcPr marL="57468" marR="574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Albrighton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908229662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Baschurch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1049805999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Bayston Hill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3229151755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3131899067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Broseley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4257349472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Stretton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3963447003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Cleobury Mortimer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2272865589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Craven Arms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406033614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Ellesmere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3952670569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Gobowen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233779615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Highley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3602337467"/>
                  </a:ext>
                </a:extLst>
              </a:tr>
              <a:tr h="3501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Minsterley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1062536389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 Wenlock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2225619140"/>
                  </a:ext>
                </a:extLst>
              </a:tr>
              <a:tr h="3501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Pontesbury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757244927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Martins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765502858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1721037843"/>
                  </a:ext>
                </a:extLst>
              </a:tr>
              <a:tr h="292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Whittington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39437104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A50F563-9450-34E4-DBB7-E58C30410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15476"/>
              </p:ext>
            </p:extLst>
          </p:nvPr>
        </p:nvGraphicFramePr>
        <p:xfrm>
          <a:off x="184314" y="3905577"/>
          <a:ext cx="4203375" cy="2238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9553">
                  <a:extLst>
                    <a:ext uri="{9D8B030D-6E8A-4147-A177-3AD203B41FA5}">
                      <a16:colId xmlns:a16="http://schemas.microsoft.com/office/drawing/2014/main" val="4192874718"/>
                    </a:ext>
                  </a:extLst>
                </a:gridCol>
                <a:gridCol w="2403822">
                  <a:extLst>
                    <a:ext uri="{9D8B030D-6E8A-4147-A177-3AD203B41FA5}">
                      <a16:colId xmlns:a16="http://schemas.microsoft.com/office/drawing/2014/main" val="1373616143"/>
                    </a:ext>
                  </a:extLst>
                </a:gridCol>
              </a:tblGrid>
              <a:tr h="32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94993"/>
                  </a:ext>
                </a:extLst>
              </a:tr>
              <a:tr h="31887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Centre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2306295894"/>
                  </a:ext>
                </a:extLst>
              </a:tr>
              <a:tr h="3188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Ludlow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2058466557"/>
                  </a:ext>
                </a:extLst>
              </a:tr>
              <a:tr h="3188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2029046013"/>
                  </a:ext>
                </a:extLst>
              </a:tr>
              <a:tr h="3188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772916712"/>
                  </a:ext>
                </a:extLst>
              </a:tr>
              <a:tr h="3188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Shifnal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482092744"/>
                  </a:ext>
                </a:extLst>
              </a:tr>
              <a:tr h="3188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Whitchurch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68" marR="57468" marT="0" marB="0" anchor="ctr"/>
                </a:tc>
                <a:extLst>
                  <a:ext uri="{0D108BD9-81ED-4DB2-BD59-A6C34878D82A}">
                    <a16:rowId xmlns:a16="http://schemas.microsoft.com/office/drawing/2014/main" val="289190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6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CA820-5E34-0B6A-44F2-22E3CCB6E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EEDD-BF5B-5C95-ABE1-ABE7FEE4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22097-83EF-E11B-EF7B-0170345EDB55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5CA6DC-5B70-B033-2E48-36F332368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82648"/>
              </p:ext>
            </p:extLst>
          </p:nvPr>
        </p:nvGraphicFramePr>
        <p:xfrm>
          <a:off x="1174181" y="1829081"/>
          <a:ext cx="6203398" cy="41084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769385459"/>
                    </a:ext>
                  </a:extLst>
                </a:gridCol>
                <a:gridCol w="2545798">
                  <a:extLst>
                    <a:ext uri="{9D8B030D-6E8A-4147-A177-3AD203B41FA5}">
                      <a16:colId xmlns:a16="http://schemas.microsoft.com/office/drawing/2014/main" val="388121944"/>
                    </a:ext>
                  </a:extLst>
                </a:gridCol>
              </a:tblGrid>
              <a:tr h="197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Plan</a:t>
                      </a:r>
                      <a:endParaRPr lang="en-GB" sz="160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19959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Alveley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152076742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Bomere Heath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2173620481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Burford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Ludlow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1080374908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Cosford (including RAF Cosford)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Albrighton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99296250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 Houses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3937463254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Dorrington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214080745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2288098113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Prees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Whitchurch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1911262906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Prees Higher Heath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Whitchurch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3714755415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Ruyton XI Towns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1970533467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Shawbury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1786302360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Ternhill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4076965227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Felton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1179686797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Weston Rhyn &amp; Preesgweene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1807645523"/>
                  </a:ext>
                </a:extLst>
              </a:tr>
              <a:tr h="26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Woore, Ireland's Cross &amp; Pipe Gate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355" marR="37355" marT="0" marB="0" anchor="ctr"/>
                </a:tc>
                <a:extLst>
                  <a:ext uri="{0D108BD9-81ED-4DB2-BD59-A6C34878D82A}">
                    <a16:rowId xmlns:a16="http://schemas.microsoft.com/office/drawing/2014/main" val="13158028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F69146-ABE3-9793-9E83-95530C54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51" y="1165435"/>
            <a:ext cx="7480162" cy="87685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200"/>
              </a:spcBef>
              <a:buNone/>
            </a:pPr>
            <a:r>
              <a:rPr lang="en-GB" sz="1700" b="1"/>
              <a:t>Draft Community Hierarchy Category 4 – Primary Connected Villages:</a:t>
            </a:r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314056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986C9-5DA8-9C5B-0DB1-FA92C96F2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3145-C554-1BAF-F072-8C7E1F90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037EC-EF3A-BC69-1DB9-3BD2BB550443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BBBC68-232F-90BA-E157-15615E5BF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69103"/>
              </p:ext>
            </p:extLst>
          </p:nvPr>
        </p:nvGraphicFramePr>
        <p:xfrm>
          <a:off x="912253" y="1871550"/>
          <a:ext cx="3202263" cy="48742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60334">
                  <a:extLst>
                    <a:ext uri="{9D8B030D-6E8A-4147-A177-3AD203B41FA5}">
                      <a16:colId xmlns:a16="http://schemas.microsoft.com/office/drawing/2014/main" val="1110994243"/>
                    </a:ext>
                  </a:extLst>
                </a:gridCol>
                <a:gridCol w="1541929">
                  <a:extLst>
                    <a:ext uri="{9D8B030D-6E8A-4147-A177-3AD203B41FA5}">
                      <a16:colId xmlns:a16="http://schemas.microsoft.com/office/drawing/2014/main" val="2587148786"/>
                    </a:ext>
                  </a:extLst>
                </a:gridCol>
              </a:tblGrid>
              <a:tr h="14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</a:txBody>
                  <a:tcPr marL="55424" marR="5542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Place Plan</a:t>
                      </a:r>
                    </a:p>
                  </a:txBody>
                  <a:tcPr marL="55424" marR="5542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28657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Bucknell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726463539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Cheswardine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4192316138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Chirk Bank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2562507646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Claverley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3039599692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Clee Hill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Ludlow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688290208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Clive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3201917195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783623477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Cockshutt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Ellesmere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980744727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Condover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67161255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Cressage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 Wenlock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179538745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Ditton Priors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000541774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Dudleston Heath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Ellesmere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3752129229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Eardington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2171314854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2146001158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Hadnall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4206344063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Hanwood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425043400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Hanwood Bank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3529698592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Harmer Hill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68844885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6D54D9-72AE-F284-2224-B4DCF8F0E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08425"/>
              </p:ext>
            </p:extLst>
          </p:nvPr>
        </p:nvGraphicFramePr>
        <p:xfrm>
          <a:off x="4791728" y="1871550"/>
          <a:ext cx="3112851" cy="3871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9859">
                  <a:extLst>
                    <a:ext uri="{9D8B030D-6E8A-4147-A177-3AD203B41FA5}">
                      <a16:colId xmlns:a16="http://schemas.microsoft.com/office/drawing/2014/main" val="1110994243"/>
                    </a:ext>
                  </a:extLst>
                </a:gridCol>
                <a:gridCol w="1552992">
                  <a:extLst>
                    <a:ext uri="{9D8B030D-6E8A-4147-A177-3AD203B41FA5}">
                      <a16:colId xmlns:a16="http://schemas.microsoft.com/office/drawing/2014/main" val="2587148786"/>
                    </a:ext>
                  </a:extLst>
                </a:gridCol>
              </a:tblGrid>
              <a:tr h="14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</a:txBody>
                  <a:tcPr marL="55424" marR="5542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Place Plan</a:t>
                      </a:r>
                    </a:p>
                  </a:txBody>
                  <a:tcPr marL="55424" marR="5542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28657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Hinstock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4278595473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Hodnet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432181396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Ludlow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2821987525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Llanymynech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589036572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Montford Bridge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435071112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Myddle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3686749659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Nesscliffe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2614617665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Hall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4081878985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Quatford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065174729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Tilstock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Whitchurch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552387340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Trefonen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012683995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539018705"/>
                  </a:ext>
                </a:extLst>
              </a:tr>
              <a:tr h="1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Worthen &amp; Brockton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buNone/>
                      </a:pPr>
                      <a:r>
                        <a:rPr lang="en-GB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24" marR="55424" marT="0" marB="0" anchor="ctr"/>
                </a:tc>
                <a:extLst>
                  <a:ext uri="{0D108BD9-81ED-4DB2-BD59-A6C34878D82A}">
                    <a16:rowId xmlns:a16="http://schemas.microsoft.com/office/drawing/2014/main" val="17383199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CFF457-C7E2-559F-CC7D-F299E0DDA32E}"/>
              </a:ext>
            </a:extLst>
          </p:cNvPr>
          <p:cNvSpPr txBox="1">
            <a:spLocks/>
          </p:cNvSpPr>
          <p:nvPr/>
        </p:nvSpPr>
        <p:spPr>
          <a:xfrm>
            <a:off x="19977" y="1060657"/>
            <a:ext cx="7884602" cy="87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GB" sz="1700" b="1"/>
              <a:t>Draft Community Hierarchy Category 5 – Secondary Connected Villages:</a:t>
            </a:r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386951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2905-EEA8-B49D-2CDE-4F1779A8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542DFD-1BE8-6C61-FC71-40582E6BBBA7}"/>
              </a:ext>
            </a:extLst>
          </p:cNvPr>
          <p:cNvSpPr/>
          <p:nvPr/>
        </p:nvSpPr>
        <p:spPr>
          <a:xfrm>
            <a:off x="5827059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0A35A-07EC-BDE2-9BE6-52BD01F3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071"/>
            <a:ext cx="7886700" cy="634049"/>
          </a:xfrm>
        </p:spPr>
        <p:txBody>
          <a:bodyPr/>
          <a:lstStyle/>
          <a:p>
            <a:pPr algn="r"/>
            <a:r>
              <a:rPr lang="en-GB" sz="3200"/>
              <a:t>Toward our next Local Plan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402792-E92C-8464-98AC-01FACC5F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9295"/>
            <a:ext cx="7886700" cy="421802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200"/>
              </a:spcBef>
              <a:buNone/>
            </a:pPr>
            <a:r>
              <a:rPr lang="en-GB" sz="1700" b="1"/>
              <a:t>Draft Community Hierarchy Category 6 – Tertiary Connected Villages:</a:t>
            </a:r>
            <a:endParaRPr lang="en-GB" sz="1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73E4D-666E-7F18-1C0E-B9E9E8A3CD16}"/>
              </a:ext>
            </a:extLst>
          </p:cNvPr>
          <p:cNvSpPr txBox="1"/>
          <p:nvPr/>
        </p:nvSpPr>
        <p:spPr>
          <a:xfrm>
            <a:off x="4450978" y="430312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8967E4-21D5-63AD-C0CD-3BA0B79AA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32564"/>
              </p:ext>
            </p:extLst>
          </p:nvPr>
        </p:nvGraphicFramePr>
        <p:xfrm>
          <a:off x="47747" y="1111036"/>
          <a:ext cx="3051988" cy="56953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9239">
                  <a:extLst>
                    <a:ext uri="{9D8B030D-6E8A-4147-A177-3AD203B41FA5}">
                      <a16:colId xmlns:a16="http://schemas.microsoft.com/office/drawing/2014/main" val="2710503526"/>
                    </a:ext>
                  </a:extLst>
                </a:gridCol>
                <a:gridCol w="1302749">
                  <a:extLst>
                    <a:ext uri="{9D8B030D-6E8A-4147-A177-3AD203B41FA5}">
                      <a16:colId xmlns:a16="http://schemas.microsoft.com/office/drawing/2014/main" val="2150040824"/>
                    </a:ext>
                  </a:extLst>
                </a:gridCol>
              </a:tblGrid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</a:txBody>
                  <a:tcPr marL="26310" marR="263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Place Plan</a:t>
                      </a:r>
                    </a:p>
                  </a:txBody>
                  <a:tcPr marL="26310" marR="263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8126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Ackleton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611159823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Acton Burnell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Stretton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786662436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Adderley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607138544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Stretton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Stretton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469789914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 Bank &amp; Farden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Ludlow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024190356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Annscroft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664569015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Ashford Carbonell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Ludlow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1916171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Aston-On-Clun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Craven Arms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090971022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Beckbury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Albrighton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794713075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4212878555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Chelmarsh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Highley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154663944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Child's Ercall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585199111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648966559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Clungunford &amp; Abcott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344522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Crickmery</a:t>
                      </a: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GB" sz="1400" kern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Wistanswick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45046755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Diddlebury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Craven Arms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086435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Doddington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Cleobury Mortimer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017217545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Forton Heath &amp; Mytton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21664069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 Crosses, Shepherds Lane &amp; Calcott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718544097"/>
                  </a:ext>
                </a:extLst>
              </a:tr>
              <a:tr h="22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Grinshill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57876424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95B6D5-209C-1128-096C-D5A327A11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4937"/>
              </p:ext>
            </p:extLst>
          </p:nvPr>
        </p:nvGraphicFramePr>
        <p:xfrm>
          <a:off x="3142625" y="1109354"/>
          <a:ext cx="3051988" cy="5653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5210">
                  <a:extLst>
                    <a:ext uri="{9D8B030D-6E8A-4147-A177-3AD203B41FA5}">
                      <a16:colId xmlns:a16="http://schemas.microsoft.com/office/drawing/2014/main" val="2710503526"/>
                    </a:ext>
                  </a:extLst>
                </a:gridCol>
                <a:gridCol w="1326778">
                  <a:extLst>
                    <a:ext uri="{9D8B030D-6E8A-4147-A177-3AD203B41FA5}">
                      <a16:colId xmlns:a16="http://schemas.microsoft.com/office/drawing/2014/main" val="2150040824"/>
                    </a:ext>
                  </a:extLst>
                </a:gridCol>
              </a:tblGrid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</a:txBody>
                  <a:tcPr marL="26310" marR="263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Place Plan</a:t>
                      </a:r>
                    </a:p>
                  </a:txBody>
                  <a:tcPr marL="26310" marR="263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8126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Halfway House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732252710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Hampton Loade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281673633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801110497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Homer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 Wenlock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951102581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Ightfield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Whitchurch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508189064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Kemberton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Shifnal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08060400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Kinnerley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060392433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Knockin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891267074"/>
                  </a:ext>
                </a:extLst>
              </a:tr>
              <a:tr h="66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Knockin Heath, Dovaston &amp; Dovaston Bank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549610582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Stretton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Stretton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227813446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Llynclys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751906591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Longden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521660600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Longnor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Stretton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145049492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Loppington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414469556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Lydbury North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289056603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Lyth Bank &amp; Lyth Hill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112934277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676036849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Maesbury Marsh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853405096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Marchamley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09282255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Newcastle on Clun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259064787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Norton In Hales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429256112"/>
                  </a:ext>
                </a:extLst>
              </a:tr>
              <a:tr h="20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772625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A00EBA-360B-74D7-0A03-9378721F5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61321"/>
              </p:ext>
            </p:extLst>
          </p:nvPr>
        </p:nvGraphicFramePr>
        <p:xfrm>
          <a:off x="6238314" y="1109354"/>
          <a:ext cx="2887756" cy="56387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0115">
                  <a:extLst>
                    <a:ext uri="{9D8B030D-6E8A-4147-A177-3AD203B41FA5}">
                      <a16:colId xmlns:a16="http://schemas.microsoft.com/office/drawing/2014/main" val="2710503526"/>
                    </a:ext>
                  </a:extLst>
                </a:gridCol>
                <a:gridCol w="1367641">
                  <a:extLst>
                    <a:ext uri="{9D8B030D-6E8A-4147-A177-3AD203B41FA5}">
                      <a16:colId xmlns:a16="http://schemas.microsoft.com/office/drawing/2014/main" val="2150040824"/>
                    </a:ext>
                  </a:extLst>
                </a:gridCol>
              </a:tblGrid>
              <a:tr h="163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</a:txBody>
                  <a:tcPr marL="26310" marR="263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Place Plan</a:t>
                      </a:r>
                    </a:p>
                  </a:txBody>
                  <a:tcPr marL="26310" marR="263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8126"/>
                  </a:ext>
                </a:extLst>
              </a:tr>
              <a:tr h="234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Cleobury Mortimer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41696747"/>
                  </a:ext>
                </a:extLst>
              </a:tr>
              <a:tr h="234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Perthy &amp; Welsh Frankton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Ellesmere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621312801"/>
                  </a:ext>
                </a:extLst>
              </a:tr>
              <a:tr h="234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Pontesbury Hill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Minsterley &amp; Pontesbury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638949126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Prees Heath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Whitchurch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587236622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Rhoswiel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85580988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Sheriffhales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Shifnal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646617097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Snailbeach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Bishop's Castle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659256508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Stanton Upon Hine Heath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Wem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660862440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Stoke Heath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258877479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Stottesdon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Cleobury Mortimer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291351364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Tetchill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Ellesmere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18782052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Hobbins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588960782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Sheet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Ludlow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3148201725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Treflach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Oswestry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282342254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Upton Magna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418443390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Walford Heath &amp; </a:t>
                      </a:r>
                      <a:r>
                        <a:rPr lang="en-GB" sz="1400" kern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Oldwood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430867453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Welshampton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Ellesmere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751809143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Wollerton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Drayton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2867985920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Worfield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Bridgnorth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127209083"/>
                  </a:ext>
                </a:extLst>
              </a:tr>
              <a:tr h="11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Yockleton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Shrewsbury</a:t>
                      </a:r>
                      <a:endParaRPr lang="en-GB"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10" marR="26310" marT="0" marB="0" anchor="ctr"/>
                </a:tc>
                <a:extLst>
                  <a:ext uri="{0D108BD9-81ED-4DB2-BD59-A6C34878D82A}">
                    <a16:rowId xmlns:a16="http://schemas.microsoft.com/office/drawing/2014/main" val="189434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36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4637A-C854-E0C9-806A-3595B2437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A0A90A-EE2C-337D-EBA3-E1A09F05AE6A}"/>
              </a:ext>
            </a:extLst>
          </p:cNvPr>
          <p:cNvSpPr/>
          <p:nvPr/>
        </p:nvSpPr>
        <p:spPr>
          <a:xfrm>
            <a:off x="5827059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69CFD-8762-4EE7-7054-6079EF2C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296" y="1153381"/>
            <a:ext cx="4272548" cy="960885"/>
          </a:xfrm>
        </p:spPr>
        <p:txBody>
          <a:bodyPr/>
          <a:lstStyle/>
          <a:p>
            <a:pPr algn="r"/>
            <a:r>
              <a:rPr lang="en-GB" sz="3200"/>
              <a:t>Toward our next Local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0EEBB-8217-0F57-F608-ED67185268BB}"/>
              </a:ext>
            </a:extLst>
          </p:cNvPr>
          <p:cNvSpPr txBox="1"/>
          <p:nvPr/>
        </p:nvSpPr>
        <p:spPr>
          <a:xfrm>
            <a:off x="0" y="2048261"/>
            <a:ext cx="4094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E7AB3-7432-0074-64D2-65CDBC15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685" r="7704" b="15751"/>
          <a:stretch>
            <a:fillRect/>
          </a:stretch>
        </p:blipFill>
        <p:spPr bwMode="auto">
          <a:xfrm>
            <a:off x="4140488" y="16838"/>
            <a:ext cx="5025372" cy="684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0C3DF-86F3-CD93-688F-F4AC5080E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486" y="4549412"/>
            <a:ext cx="1477590" cy="231041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C86368-F865-0D3E-738A-C73DD682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6" y="2666135"/>
            <a:ext cx="4094252" cy="18610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200"/>
              </a:spcBef>
              <a:buNone/>
            </a:pPr>
            <a:r>
              <a:rPr lang="en-GB" sz="2200" b="1">
                <a:solidFill>
                  <a:srgbClr val="0070C0"/>
                </a:solidFill>
              </a:rPr>
              <a:t>Draft Community Hierarchy</a:t>
            </a:r>
          </a:p>
          <a:p>
            <a:pPr marL="0" indent="0">
              <a:lnSpc>
                <a:spcPct val="140000"/>
              </a:lnSpc>
              <a:spcBef>
                <a:spcPts val="200"/>
              </a:spcBef>
              <a:buNone/>
            </a:pPr>
            <a:r>
              <a:rPr lang="en-GB" sz="1800" b="1"/>
              <a:t>Conclusion:</a:t>
            </a:r>
          </a:p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en-GB" sz="1800"/>
              <a:t>Map shows the spatial distribution of communities in the first 6 categories of the hierarchy.</a:t>
            </a:r>
          </a:p>
        </p:txBody>
      </p:sp>
    </p:spTree>
    <p:extLst>
      <p:ext uri="{BB962C8B-B14F-4D97-AF65-F5344CB8AC3E}">
        <p14:creationId xmlns:p14="http://schemas.microsoft.com/office/powerpoint/2010/main" val="249556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C469E-1895-ED74-11F3-AFB22A9F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74FE-7D7A-9C97-6A0F-CC900B47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ACBC-5505-F528-661E-743397E8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84728"/>
            <a:ext cx="9144000" cy="572844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400" b="1">
                <a:solidFill>
                  <a:srgbClr val="0070C0"/>
                </a:solidFill>
              </a:rPr>
              <a:t>Intention to Commence Plan-Making</a:t>
            </a:r>
          </a:p>
          <a:p>
            <a:pPr>
              <a:lnSpc>
                <a:spcPct val="140000"/>
              </a:lnSpc>
            </a:pPr>
            <a:r>
              <a:rPr lang="en-GB" sz="1700"/>
              <a:t>Shropshire Council issued an </a:t>
            </a:r>
            <a:r>
              <a:rPr lang="en-GB" sz="1700">
                <a:hlinkClick r:id="rId2"/>
              </a:rPr>
              <a:t>intention to commence preparation of the next Shropshire Local Plan</a:t>
            </a:r>
            <a:r>
              <a:rPr lang="en-GB" sz="1700"/>
              <a:t> on 8 May 2026.</a:t>
            </a:r>
          </a:p>
          <a:p>
            <a:pPr>
              <a:lnSpc>
                <a:spcPct val="140000"/>
              </a:lnSpc>
            </a:pPr>
            <a:r>
              <a:rPr lang="en-GB" sz="1700"/>
              <a:t>The Local Plan is to be progressed under Government’s new plan-making system, which involves a 30-month preparation period (plus minimum 4-month scoping stage). </a:t>
            </a:r>
          </a:p>
          <a:p>
            <a:pPr marL="0" indent="0">
              <a:lnSpc>
                <a:spcPct val="140000"/>
              </a:lnSpc>
              <a:buNone/>
            </a:pPr>
            <a:endParaRPr lang="en-GB" sz="500"/>
          </a:p>
          <a:p>
            <a:pPr marL="0" indent="0">
              <a:lnSpc>
                <a:spcPct val="140000"/>
              </a:lnSpc>
              <a:buNone/>
            </a:pPr>
            <a:r>
              <a:rPr lang="en-GB" sz="2400" b="1">
                <a:solidFill>
                  <a:srgbClr val="0070C0"/>
                </a:solidFill>
              </a:rPr>
              <a:t>Plan-Making Timetable</a:t>
            </a:r>
          </a:p>
          <a:p>
            <a:pPr>
              <a:lnSpc>
                <a:spcPct val="140000"/>
              </a:lnSpc>
            </a:pPr>
            <a:r>
              <a:rPr lang="en-GB" sz="1700"/>
              <a:t>A </a:t>
            </a:r>
            <a:r>
              <a:rPr lang="en-GB" sz="1700">
                <a:hlinkClick r:id="rId3"/>
              </a:rPr>
              <a:t>plan-making timetable and associated project initiation document</a:t>
            </a:r>
            <a:r>
              <a:rPr lang="en-GB" sz="1700"/>
              <a:t> have been published outlining anticipated timescales &amp; processes for preparing the Local Plan.</a:t>
            </a:r>
          </a:p>
          <a:p>
            <a:pPr>
              <a:lnSpc>
                <a:spcPct val="140000"/>
              </a:lnSpc>
            </a:pPr>
            <a:r>
              <a:rPr lang="en-GB" sz="1700"/>
              <a:t>The timetable also addresses:</a:t>
            </a:r>
          </a:p>
          <a:p>
            <a:pPr marL="538163" indent="-179388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GB" sz="1700"/>
              <a:t> The next Policy Map. </a:t>
            </a:r>
          </a:p>
          <a:p>
            <a:pPr marL="538163" indent="-179388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GB" sz="1700"/>
              <a:t>An updated CIL Charging Schedule.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906C2-EF6D-17D8-0A4E-F5FCB20F2517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1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901DB-350B-3D37-8F46-BAC51CE1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6556-5CC5-B682-81BB-35C19EFE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9F5B-832F-EBC4-F044-2302D0E7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08709"/>
            <a:ext cx="8968901" cy="657201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200" b="1">
                <a:solidFill>
                  <a:srgbClr val="0070C0"/>
                </a:solidFill>
              </a:rPr>
              <a:t>Next Shropshire Local Plan Timetable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5CD43-E679-FB6B-0503-60BB5A57A7D2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59F452-B667-71E2-4B15-297670480C2B}"/>
              </a:ext>
            </a:extLst>
          </p:cNvPr>
          <p:cNvSpPr txBox="1">
            <a:spLocks/>
          </p:cNvSpPr>
          <p:nvPr/>
        </p:nvSpPr>
        <p:spPr>
          <a:xfrm>
            <a:off x="1" y="1152144"/>
            <a:ext cx="8968901" cy="483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endParaRPr lang="en-GB" sz="1800"/>
          </a:p>
          <a:p>
            <a:pPr>
              <a:lnSpc>
                <a:spcPct val="140000"/>
              </a:lnSpc>
            </a:pPr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4601A-1641-1A39-7CD4-491A9BFD41DD}"/>
              </a:ext>
            </a:extLst>
          </p:cNvPr>
          <p:cNvSpPr/>
          <p:nvPr/>
        </p:nvSpPr>
        <p:spPr>
          <a:xfrm>
            <a:off x="5889812" y="6051176"/>
            <a:ext cx="3702423" cy="960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9BD6C-207E-27D8-AC63-4B74C4ECE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28" y="1484111"/>
            <a:ext cx="6345501" cy="53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BB2D2-16FD-BFE4-06EA-1A73AC776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A403DA-F67D-F2CD-F095-EC98D8FA7937}"/>
              </a:ext>
            </a:extLst>
          </p:cNvPr>
          <p:cNvSpPr/>
          <p:nvPr/>
        </p:nvSpPr>
        <p:spPr>
          <a:xfrm>
            <a:off x="5907744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7FE21-C148-990F-64B0-2683CAC8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24049"/>
            <a:ext cx="7886700" cy="634049"/>
          </a:xfrm>
        </p:spPr>
        <p:txBody>
          <a:bodyPr/>
          <a:lstStyle/>
          <a:p>
            <a:pPr algn="r"/>
            <a:r>
              <a:rPr lang="en-GB" sz="3200"/>
              <a:t>Toward our next Local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C44D-8289-3FC9-40C9-5633475F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135"/>
            <a:ext cx="9144000" cy="6794652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200" b="1">
                <a:solidFill>
                  <a:srgbClr val="0070C0"/>
                </a:solidFill>
              </a:rPr>
              <a:t>Local Plan Examination</a:t>
            </a:r>
          </a:p>
          <a:p>
            <a:pPr>
              <a:lnSpc>
                <a:spcPct val="140000"/>
              </a:lnSpc>
              <a:spcBef>
                <a:spcPts val="500"/>
              </a:spcBef>
            </a:pPr>
            <a:r>
              <a:rPr lang="en-GB" sz="1700"/>
              <a:t>The examination of the draft Local Plan will be undertaken by Planning Inspector</a:t>
            </a:r>
            <a:r>
              <a:rPr lang="en-GB" sz="1700">
                <a:latin typeface="Arial"/>
                <a:cs typeface="Arial"/>
              </a:rPr>
              <a:t>(or panel of Inspectors) appointed by the Secretary of State</a:t>
            </a:r>
            <a:r>
              <a:rPr lang="en-GB" sz="1700"/>
              <a:t>.</a:t>
            </a:r>
          </a:p>
          <a:p>
            <a:pPr>
              <a:lnSpc>
                <a:spcPct val="140000"/>
              </a:lnSpc>
            </a:pPr>
            <a:r>
              <a:rPr lang="en-GB" sz="1700">
                <a:latin typeface="Arial"/>
                <a:cs typeface="Arial"/>
              </a:rPr>
              <a:t>The purpose of the examination is to assess whether the plan is ‘sound’. A sound plan should satisfy the following tests: </a:t>
            </a:r>
            <a:endParaRPr lang="en-GB" sz="1700"/>
          </a:p>
          <a:p>
            <a:pPr marL="536575" indent="-268288">
              <a:lnSpc>
                <a:spcPct val="140000"/>
              </a:lnSpc>
              <a:spcBef>
                <a:spcPts val="300"/>
              </a:spcBef>
              <a:buNone/>
            </a:pPr>
            <a:r>
              <a:rPr lang="en-GB" sz="1600">
                <a:latin typeface="Arial"/>
                <a:cs typeface="Arial"/>
              </a:rPr>
              <a:t>A) </a:t>
            </a:r>
            <a:r>
              <a:rPr lang="en-GB" sz="1600" b="1">
                <a:latin typeface="Arial"/>
                <a:cs typeface="Arial"/>
              </a:rPr>
              <a:t>Positive</a:t>
            </a:r>
            <a:r>
              <a:rPr lang="en-GB" sz="1600">
                <a:latin typeface="Arial"/>
                <a:cs typeface="Arial"/>
              </a:rPr>
              <a:t> – the plan sets a positive approach to delivering growth to meet development needs of the area. </a:t>
            </a:r>
            <a:endParaRPr lang="en-GB" sz="1600"/>
          </a:p>
          <a:p>
            <a:pPr marL="536575" indent="-268288">
              <a:lnSpc>
                <a:spcPct val="140000"/>
              </a:lnSpc>
              <a:spcBef>
                <a:spcPts val="300"/>
              </a:spcBef>
              <a:buNone/>
            </a:pPr>
            <a:r>
              <a:rPr lang="en-GB" sz="1600">
                <a:latin typeface="Arial"/>
                <a:cs typeface="Arial"/>
              </a:rPr>
              <a:t>B) </a:t>
            </a:r>
            <a:r>
              <a:rPr lang="en-GB" sz="1600" b="1">
                <a:latin typeface="Arial"/>
                <a:cs typeface="Arial"/>
              </a:rPr>
              <a:t>Appropriate</a:t>
            </a:r>
            <a:r>
              <a:rPr lang="en-GB" sz="1600">
                <a:latin typeface="Arial"/>
                <a:cs typeface="Arial"/>
              </a:rPr>
              <a:t> – the plan sets out an appropriate strategy to enable delivery of sustainable development (taking account of reasonable alternatives). </a:t>
            </a:r>
            <a:endParaRPr lang="en-GB" sz="1600"/>
          </a:p>
          <a:p>
            <a:pPr marL="536575" indent="-268288">
              <a:lnSpc>
                <a:spcPct val="140000"/>
              </a:lnSpc>
              <a:spcBef>
                <a:spcPts val="300"/>
              </a:spcBef>
              <a:buNone/>
            </a:pPr>
            <a:r>
              <a:rPr lang="en-GB" sz="1600">
                <a:latin typeface="Arial"/>
                <a:cs typeface="Arial"/>
              </a:rPr>
              <a:t>C) </a:t>
            </a:r>
            <a:r>
              <a:rPr lang="en-GB" sz="1600" b="1">
                <a:latin typeface="Arial"/>
                <a:cs typeface="Arial"/>
              </a:rPr>
              <a:t>Realistic</a:t>
            </a:r>
            <a:r>
              <a:rPr lang="en-GB" sz="1600">
                <a:latin typeface="Arial"/>
                <a:cs typeface="Arial"/>
              </a:rPr>
              <a:t> – the plan sets realistic policies for development, is based on effective cross-boundary working on strategic matters, and there is a reasonable prospect site allocations are capable of delivery at the time envisioned.</a:t>
            </a:r>
            <a:endParaRPr lang="en-GB" sz="1600"/>
          </a:p>
          <a:p>
            <a:pPr marL="536575" indent="-268288">
              <a:lnSpc>
                <a:spcPct val="140000"/>
              </a:lnSpc>
              <a:spcBef>
                <a:spcPts val="300"/>
              </a:spcBef>
              <a:buNone/>
            </a:pPr>
            <a:r>
              <a:rPr lang="en-GB" sz="1600">
                <a:latin typeface="Arial"/>
                <a:cs typeface="Arial"/>
              </a:rPr>
              <a:t>D) </a:t>
            </a:r>
            <a:r>
              <a:rPr lang="en-GB" sz="1600" b="1">
                <a:latin typeface="Arial"/>
                <a:cs typeface="Arial"/>
              </a:rPr>
              <a:t>Consistent</a:t>
            </a:r>
            <a:r>
              <a:rPr lang="en-GB" sz="1600">
                <a:latin typeface="Arial"/>
                <a:cs typeface="Arial"/>
              </a:rPr>
              <a:t> – the plan accords with policies for plan-making in national planning policy and does not duplicate, substantively restate or modify national decision-making policies.</a:t>
            </a:r>
            <a:endParaRPr lang="en-GB" sz="1600"/>
          </a:p>
          <a:p>
            <a:pPr marL="536575" indent="-268288">
              <a:lnSpc>
                <a:spcPct val="140000"/>
              </a:lnSpc>
              <a:spcBef>
                <a:spcPts val="300"/>
              </a:spcBef>
              <a:buNone/>
            </a:pPr>
            <a:r>
              <a:rPr lang="en-GB" sz="1600">
                <a:latin typeface="Arial"/>
                <a:cs typeface="Arial"/>
              </a:rPr>
              <a:t>E) </a:t>
            </a:r>
            <a:r>
              <a:rPr lang="en-GB" sz="1600" b="1">
                <a:latin typeface="Arial"/>
                <a:cs typeface="Arial"/>
              </a:rPr>
              <a:t>Conformity</a:t>
            </a:r>
            <a:r>
              <a:rPr lang="en-GB" sz="1600">
                <a:latin typeface="Arial"/>
                <a:cs typeface="Arial"/>
              </a:rPr>
              <a:t> – the plans in general conformity with any adopted SDS for the area.</a:t>
            </a:r>
            <a:endParaRPr lang="en-GB" sz="1600"/>
          </a:p>
          <a:p>
            <a:pPr>
              <a:lnSpc>
                <a:spcPct val="140000"/>
              </a:lnSpc>
            </a:pPr>
            <a:r>
              <a:rPr lang="en-GB" sz="1700"/>
              <a:t>The examination will provide an opportunity for those with concerns about plan ‘soundness’ to present their concerns to the Planning Inspector.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422D7-1FCE-B6D7-5A11-3D4F5C9F9CB0}"/>
              </a:ext>
            </a:extLst>
          </p:cNvPr>
          <p:cNvSpPr txBox="1"/>
          <p:nvPr/>
        </p:nvSpPr>
        <p:spPr>
          <a:xfrm>
            <a:off x="4375271" y="42533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3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9E29-1637-14E3-341C-858DADB3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45921"/>
            <a:ext cx="9144000" cy="586587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b="1">
                <a:solidFill>
                  <a:srgbClr val="0070C0"/>
                </a:solidFill>
              </a:rPr>
              <a:t>Local Plan ‘Scoping’ Consultation </a:t>
            </a:r>
          </a:p>
          <a:p>
            <a:pPr>
              <a:lnSpc>
                <a:spcPct val="120000"/>
              </a:lnSpc>
            </a:pPr>
            <a:r>
              <a:rPr lang="en-GB" sz="1700"/>
              <a:t>The </a:t>
            </a:r>
            <a:r>
              <a:rPr lang="en-GB" sz="1700">
                <a:hlinkClick r:id="rId2"/>
              </a:rPr>
              <a:t>'scoping’ consultation</a:t>
            </a:r>
            <a:r>
              <a:rPr lang="en-GB" sz="1700"/>
              <a:t> runs from </a:t>
            </a:r>
            <a:r>
              <a:rPr lang="en-GB" sz="1700" b="1"/>
              <a:t>20 May 2026 – 15 July 2026.</a:t>
            </a:r>
          </a:p>
          <a:p>
            <a:pPr>
              <a:lnSpc>
                <a:spcPct val="120000"/>
              </a:lnSpc>
            </a:pPr>
            <a:r>
              <a:rPr lang="en-GB" sz="1700"/>
              <a:t>The consultation focuses on what the Local Plan should contain and our approach to engagement during its preparation. </a:t>
            </a:r>
          </a:p>
          <a:p>
            <a:pPr>
              <a:lnSpc>
                <a:spcPct val="120000"/>
              </a:lnSpc>
            </a:pPr>
            <a:r>
              <a:rPr lang="en-GB" sz="1700"/>
              <a:t>Views are sought on:</a:t>
            </a:r>
          </a:p>
          <a:p>
            <a:pPr marL="55880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sz="1700"/>
              <a:t>Key priorities for the Local Plan </a:t>
            </a:r>
            <a:r>
              <a:rPr lang="en-GB" sz="1700" b="1"/>
              <a:t>vision </a:t>
            </a:r>
            <a:r>
              <a:rPr lang="en-GB" sz="1700"/>
              <a:t>(aspiration for how an area will change)</a:t>
            </a:r>
            <a:r>
              <a:rPr lang="en-GB" sz="1700" b="1"/>
              <a:t>. </a:t>
            </a:r>
            <a:endParaRPr lang="en-GB" sz="1700"/>
          </a:p>
          <a:p>
            <a:pPr marL="55880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sz="1700"/>
              <a:t>Determining </a:t>
            </a:r>
            <a:r>
              <a:rPr lang="en-GB" sz="1700" b="1"/>
              <a:t>measurable outcomes</a:t>
            </a:r>
            <a:r>
              <a:rPr lang="en-GB" sz="1700"/>
              <a:t> (monitoring indicators).</a:t>
            </a:r>
          </a:p>
          <a:p>
            <a:pPr marL="558800" lvl="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sz="1700"/>
              <a:t>Key considerations for the Local Plan </a:t>
            </a:r>
            <a:r>
              <a:rPr lang="en-GB" sz="1700" b="1"/>
              <a:t>spatial strategy</a:t>
            </a:r>
            <a:r>
              <a:rPr lang="en-GB" sz="1700"/>
              <a:t> (level &amp; distribution of growth). </a:t>
            </a:r>
          </a:p>
          <a:p>
            <a:pPr marL="558800" lvl="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sz="1700"/>
              <a:t>The </a:t>
            </a:r>
            <a:r>
              <a:rPr lang="en-GB" sz="1700" b="1"/>
              <a:t>approach to identifying and assessing</a:t>
            </a:r>
            <a:r>
              <a:rPr lang="en-GB" sz="1700"/>
              <a:t> potential site allocations.</a:t>
            </a:r>
          </a:p>
          <a:p>
            <a:pPr marL="558800" lvl="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sz="1700"/>
              <a:t>The local issues to be addressed by </a:t>
            </a:r>
            <a:r>
              <a:rPr lang="en-GB" sz="1700" b="1"/>
              <a:t>planning policies</a:t>
            </a:r>
            <a:r>
              <a:rPr lang="en-GB" sz="1700"/>
              <a:t>. </a:t>
            </a:r>
          </a:p>
          <a:p>
            <a:pPr marL="558800" lvl="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sz="1700"/>
              <a:t>How we can effectively </a:t>
            </a:r>
            <a:r>
              <a:rPr lang="en-GB" sz="1700" b="1"/>
              <a:t>engage </a:t>
            </a:r>
            <a:r>
              <a:rPr lang="en-GB" sz="1700"/>
              <a:t>during plan-making.</a:t>
            </a:r>
          </a:p>
          <a:p>
            <a:pPr marL="558800" lvl="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GB" sz="1700" b="1"/>
              <a:t>Evidence</a:t>
            </a:r>
            <a:r>
              <a:rPr lang="en-GB" sz="1700"/>
              <a:t> required to support the Local Plan.</a:t>
            </a:r>
            <a:endParaRPr lang="en-GB" sz="1700" b="1"/>
          </a:p>
          <a:p>
            <a:pPr>
              <a:lnSpc>
                <a:spcPct val="120000"/>
              </a:lnSpc>
            </a:pPr>
            <a:r>
              <a:rPr lang="en-GB" sz="1700" b="1"/>
              <a:t>No growth options or site allocations proposed at this stage.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6E00BF-A4C4-DF60-A112-CA987965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9BFB3-22E5-A42F-8B7F-1A472D750C58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38759-0FA2-5555-6E44-75E09D82B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4EAB-BCCD-83E1-14D6-391127C55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" y="996227"/>
            <a:ext cx="9144000" cy="21772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b="1">
                <a:solidFill>
                  <a:srgbClr val="0070C0"/>
                </a:solidFill>
              </a:rPr>
              <a:t>‘Scoping’ the Vision and Measurable Outcomes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The </a:t>
            </a:r>
            <a:r>
              <a:rPr lang="en-GB" sz="1700">
                <a:hlinkClick r:id="rId2"/>
              </a:rPr>
              <a:t>consultation document</a:t>
            </a:r>
            <a:r>
              <a:rPr lang="en-GB" sz="1700"/>
              <a:t> identifies various considerations we believe of relevance to the Local Plan’s vision and measurable outcomes - informed by a review of the local / national context and a ‘SWOT’ analysis of Shropshire.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Views are sought on the importance of these considerations and whether other factors should be reflected.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220B6D-62D5-9C29-CF48-B41FE203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6D074-844E-2E0E-4497-EBF0B07D0F4D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D2072-54EA-46AC-ACBD-25132584411F}"/>
              </a:ext>
            </a:extLst>
          </p:cNvPr>
          <p:cNvSpPr txBox="1"/>
          <p:nvPr/>
        </p:nvSpPr>
        <p:spPr>
          <a:xfrm>
            <a:off x="107574" y="3173501"/>
            <a:ext cx="4473390" cy="3546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SzPts val="1200"/>
            </a:pPr>
            <a:r>
              <a:rPr lang="en-GB" sz="16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Policy Considerations:</a:t>
            </a:r>
          </a:p>
          <a:p>
            <a:pPr marL="285750" lvl="0" indent="-285750">
              <a:lnSpc>
                <a:spcPct val="120000"/>
              </a:lnSpc>
              <a:spcBef>
                <a:spcPts val="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Delivering </a:t>
            </a: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sufficient homes</a:t>
            </a:r>
            <a:r>
              <a:rPr lang="en-GB" sz="16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employment</a:t>
            </a:r>
            <a:endParaRPr lang="en-GB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Promoting </a:t>
            </a: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vitality 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town centres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GB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Protecting and enhancing our </a:t>
            </a: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environment. </a:t>
            </a:r>
            <a:endParaRPr lang="en-GB" sz="1600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adaption/mitigation and </a:t>
            </a: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 zero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quality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 </a:t>
            </a:r>
            <a:endParaRPr lang="en-GB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Connectivity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20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Safeguarding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minerals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ensuring a </a:t>
            </a:r>
            <a:r>
              <a:rPr lang="en-GB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sufficient supply</a:t>
            </a:r>
            <a:r>
              <a:rPr lang="en-GB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44F4E-81C9-B8DE-E041-B054292FF1EB}"/>
              </a:ext>
            </a:extLst>
          </p:cNvPr>
          <p:cNvSpPr txBox="1"/>
          <p:nvPr/>
        </p:nvSpPr>
        <p:spPr>
          <a:xfrm>
            <a:off x="4652683" y="3173499"/>
            <a:ext cx="4491317" cy="3014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SzPts val="1200"/>
            </a:pPr>
            <a:r>
              <a:rPr lang="en-GB" sz="16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 Considerations:</a:t>
            </a:r>
          </a:p>
          <a:p>
            <a:pPr marL="285750" lvl="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Infrastructure-led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Embracing rurality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Types and tenures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of housing (including affordable and specialist housing). </a:t>
            </a:r>
          </a:p>
          <a:p>
            <a:pPr marL="285750" lvl="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Locally responsive design.</a:t>
            </a:r>
          </a:p>
          <a:p>
            <a:pPr marL="285750" lvl="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Health, inclusivity and nature recovery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(LNRS).</a:t>
            </a:r>
          </a:p>
          <a:p>
            <a:pPr marL="285750" lvl="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Connectivity in a rural context.</a:t>
            </a:r>
          </a:p>
        </p:txBody>
      </p:sp>
    </p:spTree>
    <p:extLst>
      <p:ext uri="{BB962C8B-B14F-4D97-AF65-F5344CB8AC3E}">
        <p14:creationId xmlns:p14="http://schemas.microsoft.com/office/powerpoint/2010/main" val="150463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CD5FF-E24E-A3EF-B4E3-1447028DB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FB63601-8FA8-D352-F2CF-6D4210C7F9F3}"/>
              </a:ext>
            </a:extLst>
          </p:cNvPr>
          <p:cNvSpPr/>
          <p:nvPr/>
        </p:nvSpPr>
        <p:spPr>
          <a:xfrm>
            <a:off x="5827059" y="6061220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FE47-B60B-FE48-43F9-E3DE85F3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" y="969331"/>
            <a:ext cx="9144000" cy="404193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b="1">
                <a:solidFill>
                  <a:srgbClr val="0070C0"/>
                </a:solidFill>
              </a:rPr>
              <a:t>‘Scoping’ the Spatial Strategy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GB" sz="1700" b="1"/>
              <a:t>Level of development</a:t>
            </a:r>
            <a:r>
              <a:rPr lang="en-GB" sz="1700"/>
              <a:t>: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The </a:t>
            </a:r>
            <a:r>
              <a:rPr lang="en-GB" sz="1700">
                <a:hlinkClick r:id="rId2"/>
              </a:rPr>
              <a:t>consultation document</a:t>
            </a:r>
            <a:r>
              <a:rPr lang="en-GB" sz="1700"/>
              <a:t>: </a:t>
            </a:r>
          </a:p>
          <a:p>
            <a:pPr marL="447675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700"/>
              <a:t>Confirms the ‘starting point’ for the housing requirement is Local Housing Need calculated using Government’s Standard Method – </a:t>
            </a:r>
            <a:r>
              <a:rPr lang="en-GB" sz="1700" b="1"/>
              <a:t>2,030 per annum.</a:t>
            </a:r>
          </a:p>
          <a:p>
            <a:pPr marL="447675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700"/>
              <a:t>Explains the ‘starting point’ for the employment land requirement (local need - to be calculated).</a:t>
            </a:r>
          </a:p>
          <a:p>
            <a:pPr marL="447675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700"/>
              <a:t>Outlines other key considerations we believe of relevance to the level of development.</a:t>
            </a:r>
          </a:p>
          <a:p>
            <a:pPr marL="179388" indent="-179388">
              <a:lnSpc>
                <a:spcPct val="120000"/>
              </a:lnSpc>
            </a:pPr>
            <a:r>
              <a:rPr lang="en-GB" sz="1700"/>
              <a:t>Views are sought on the importance of each key consideration and whether there are other factors that should be considered.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endParaRPr lang="en-GB" sz="1700"/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GB" sz="1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440426-EF3C-E5FA-9BDD-8DA2ADBF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00D75-86ED-5994-05D7-19FEE58E34AB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74A1262-CE8B-77DF-AB86-9EBA33AE60A7}"/>
              </a:ext>
            </a:extLst>
          </p:cNvPr>
          <p:cNvSpPr/>
          <p:nvPr/>
        </p:nvSpPr>
        <p:spPr>
          <a:xfrm>
            <a:off x="1651971" y="4588610"/>
            <a:ext cx="1569085" cy="47180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3600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Starting Point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A27B254-A591-C516-1044-6FF44CC6C074}"/>
              </a:ext>
            </a:extLst>
          </p:cNvPr>
          <p:cNvSpPr/>
          <p:nvPr/>
        </p:nvSpPr>
        <p:spPr>
          <a:xfrm>
            <a:off x="3261060" y="4574005"/>
            <a:ext cx="2621879" cy="47180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3600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 Local Considerations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16BB75D-B63E-E889-9DA7-3BE8859BF6FB}"/>
              </a:ext>
            </a:extLst>
          </p:cNvPr>
          <p:cNvSpPr/>
          <p:nvPr/>
        </p:nvSpPr>
        <p:spPr>
          <a:xfrm>
            <a:off x="5938185" y="4574005"/>
            <a:ext cx="1736725" cy="47180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3600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Wider Considerations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1ACCECE9-EB73-BC53-A434-0DB0ABF6A80A}"/>
              </a:ext>
            </a:extLst>
          </p:cNvPr>
          <p:cNvSpPr/>
          <p:nvPr/>
        </p:nvSpPr>
        <p:spPr>
          <a:xfrm>
            <a:off x="7825806" y="4557274"/>
            <a:ext cx="1218565" cy="2265499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Reasonable Options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59643A7-47D8-065F-74D4-C17C5CA3E1B7}"/>
              </a:ext>
            </a:extLst>
          </p:cNvPr>
          <p:cNvSpPr/>
          <p:nvPr/>
        </p:nvSpPr>
        <p:spPr>
          <a:xfrm>
            <a:off x="1638000" y="5982662"/>
            <a:ext cx="1454785" cy="842238"/>
          </a:xfrm>
          <a:prstGeom prst="roundRect">
            <a:avLst>
              <a:gd name="adj" fmla="val 776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development needs assessment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DDF3304-12AB-2362-004C-9436FD0736CE}"/>
              </a:ext>
            </a:extLst>
          </p:cNvPr>
          <p:cNvSpPr/>
          <p:nvPr/>
        </p:nvSpPr>
        <p:spPr>
          <a:xfrm>
            <a:off x="127971" y="5087310"/>
            <a:ext cx="1454785" cy="857660"/>
          </a:xfrm>
          <a:prstGeom prst="roundRect">
            <a:avLst>
              <a:gd name="adj" fmla="val 7769"/>
            </a:avLst>
          </a:pr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1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endParaRPr lang="en-GB" sz="1200" b="1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C04A122-AF6F-BFBB-DEFD-3715BB0A1183}"/>
              </a:ext>
            </a:extLst>
          </p:cNvPr>
          <p:cNvSpPr/>
          <p:nvPr/>
        </p:nvSpPr>
        <p:spPr>
          <a:xfrm>
            <a:off x="127970" y="5982662"/>
            <a:ext cx="1454785" cy="842237"/>
          </a:xfrm>
          <a:prstGeom prst="roundRect">
            <a:avLst>
              <a:gd name="adj" fmla="val 7769"/>
            </a:avLst>
          </a:pr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1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endParaRPr lang="en-GB" sz="1200" b="1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01D9986-55D6-2A3D-6048-C6F09F8152AE}"/>
              </a:ext>
            </a:extLst>
          </p:cNvPr>
          <p:cNvSpPr/>
          <p:nvPr/>
        </p:nvSpPr>
        <p:spPr>
          <a:xfrm>
            <a:off x="1651971" y="5087309"/>
            <a:ext cx="1454785" cy="857660"/>
          </a:xfrm>
          <a:prstGeom prst="roundRect">
            <a:avLst>
              <a:gd name="adj" fmla="val 776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housing need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A5F262C-4EF1-3FB4-3F7B-437083D1C582}"/>
              </a:ext>
            </a:extLst>
          </p:cNvPr>
          <p:cNvSpPr/>
          <p:nvPr/>
        </p:nvSpPr>
        <p:spPr>
          <a:xfrm>
            <a:off x="3235946" y="5089140"/>
            <a:ext cx="2405152" cy="857660"/>
          </a:xfrm>
          <a:prstGeom prst="roundRect">
            <a:avLst>
              <a:gd name="adj" fmla="val 77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 capacity, deliverability, environment, needs of communities and supporting economic growth 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77F0281-C3E7-A685-9C4D-F26679A9E2F0}"/>
              </a:ext>
            </a:extLst>
          </p:cNvPr>
          <p:cNvSpPr/>
          <p:nvPr/>
        </p:nvSpPr>
        <p:spPr>
          <a:xfrm>
            <a:off x="3221056" y="5982661"/>
            <a:ext cx="2420042" cy="857660"/>
          </a:xfrm>
          <a:prstGeom prst="roundRect">
            <a:avLst>
              <a:gd name="adj" fmla="val 77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Balanced growth, infrastructure capacity, deliverability, environment, modernising economy, employer needs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765BEFE-3DD0-363F-3D82-5B991A0F107E}"/>
              </a:ext>
            </a:extLst>
          </p:cNvPr>
          <p:cNvSpPr/>
          <p:nvPr/>
        </p:nvSpPr>
        <p:spPr>
          <a:xfrm>
            <a:off x="5930139" y="5089140"/>
            <a:ext cx="1685716" cy="857660"/>
          </a:xfrm>
          <a:prstGeom prst="roundRect">
            <a:avLst>
              <a:gd name="adj" fmla="val 77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Cross-boundary need, consultation responses, technical assessment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C64AB02-EA90-47AC-A5D0-B553950BCAD1}"/>
              </a:ext>
            </a:extLst>
          </p:cNvPr>
          <p:cNvSpPr/>
          <p:nvPr/>
        </p:nvSpPr>
        <p:spPr>
          <a:xfrm>
            <a:off x="5925304" y="5982662"/>
            <a:ext cx="1685716" cy="857660"/>
          </a:xfrm>
          <a:prstGeom prst="roundRect">
            <a:avLst>
              <a:gd name="adj" fmla="val 77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Cross-boundary need, consultation responses, technical assessment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3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A09A4-F250-4255-8949-1B0AD255D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DDBF821-663E-070C-4A45-F99F18CFCCD4}"/>
              </a:ext>
            </a:extLst>
          </p:cNvPr>
          <p:cNvSpPr/>
          <p:nvPr/>
        </p:nvSpPr>
        <p:spPr>
          <a:xfrm>
            <a:off x="5880849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3D14-FA20-4DD7-BDE1-7EABA2DC1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" y="969331"/>
            <a:ext cx="9144000" cy="97887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b="1">
                <a:solidFill>
                  <a:srgbClr val="0070C0"/>
                </a:solidFill>
              </a:rPr>
              <a:t>‘Scoping’ the Spatial Strategy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GB" sz="1700" b="1"/>
              <a:t>Distribution of development</a:t>
            </a:r>
            <a:endParaRPr lang="en-GB" sz="1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81CFEB-CD2F-55FC-7DC9-5004BD31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12" y="-136026"/>
            <a:ext cx="5702781" cy="960885"/>
          </a:xfrm>
        </p:spPr>
        <p:txBody>
          <a:bodyPr/>
          <a:lstStyle/>
          <a:p>
            <a:r>
              <a:rPr lang="en-GB" sz="3200"/>
              <a:t>Toward our next Local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01785-8ADB-7796-81E9-22C5CD6E1B87}"/>
              </a:ext>
            </a:extLst>
          </p:cNvPr>
          <p:cNvSpPr txBox="1"/>
          <p:nvPr/>
        </p:nvSpPr>
        <p:spPr>
          <a:xfrm>
            <a:off x="4275880" y="49686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3B6611-B811-7857-3088-644E53EE4AF6}"/>
              </a:ext>
            </a:extLst>
          </p:cNvPr>
          <p:cNvSpPr/>
          <p:nvPr/>
        </p:nvSpPr>
        <p:spPr>
          <a:xfrm>
            <a:off x="5907744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BA8C0AD-FF24-7CFE-47F4-0FD447576C65}"/>
              </a:ext>
            </a:extLst>
          </p:cNvPr>
          <p:cNvSpPr/>
          <p:nvPr/>
        </p:nvSpPr>
        <p:spPr>
          <a:xfrm>
            <a:off x="4356848" y="1131090"/>
            <a:ext cx="4763396" cy="1203960"/>
          </a:xfrm>
          <a:prstGeom prst="downArrow">
            <a:avLst>
              <a:gd name="adj1" fmla="val 100000"/>
              <a:gd name="adj2" fmla="val 0"/>
            </a:avLst>
          </a:prstGeom>
          <a:solidFill>
            <a:srgbClr val="FEF6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Principles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Enabling increased sustainability of </a:t>
            </a:r>
            <a:r>
              <a:rPr lang="en-GB" sz="1200" b="1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 communities</a:t>
            </a:r>
            <a:r>
              <a:rPr lang="en-GB" sz="1200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Supporting the role of our </a:t>
            </a:r>
            <a:r>
              <a:rPr lang="en-GB" sz="1200" b="1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 communities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Facilitating complementary </a:t>
            </a:r>
            <a:r>
              <a:rPr lang="en-GB" sz="1200" b="1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communities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Responding to rurality</a:t>
            </a:r>
            <a:r>
              <a:rPr lang="en-GB" sz="1200" b="1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function of </a:t>
            </a:r>
            <a:r>
              <a:rPr lang="en-GB" sz="1200" b="1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 areas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E72A17-BCA6-B00F-BA90-C5D0A8EF654F}"/>
              </a:ext>
            </a:extLst>
          </p:cNvPr>
          <p:cNvGrpSpPr/>
          <p:nvPr/>
        </p:nvGrpSpPr>
        <p:grpSpPr>
          <a:xfrm>
            <a:off x="4456807" y="2908265"/>
            <a:ext cx="4663440" cy="3893820"/>
            <a:chOff x="1447800" y="7620"/>
            <a:chExt cx="4663440" cy="389382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4E049D-EE36-D4BD-0AE8-F18DA4A1BD96}"/>
                </a:ext>
              </a:extLst>
            </p:cNvPr>
            <p:cNvSpPr/>
            <p:nvPr/>
          </p:nvSpPr>
          <p:spPr>
            <a:xfrm>
              <a:off x="1447800" y="7620"/>
              <a:ext cx="4663440" cy="3893820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D9C0D87C-81FB-F6B1-1CCC-6C57C9C7D552}"/>
                </a:ext>
              </a:extLst>
            </p:cNvPr>
            <p:cNvSpPr/>
            <p:nvPr/>
          </p:nvSpPr>
          <p:spPr>
            <a:xfrm>
              <a:off x="3131820" y="45720"/>
              <a:ext cx="2933700" cy="670560"/>
            </a:xfrm>
            <a:prstGeom prst="downArrow">
              <a:avLst>
                <a:gd name="adj1" fmla="val 100000"/>
                <a:gd name="adj2" fmla="val 0"/>
              </a:avLst>
            </a:prstGeom>
            <a:solidFill>
              <a:srgbClr val="F0F3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None/>
              </a:pPr>
              <a:r>
                <a:rPr lang="en-GB" sz="1200" b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Community Hierarchy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  <a:spcAft>
                  <a:spcPts val="600"/>
                </a:spcAft>
                <a:buNone/>
              </a:pPr>
              <a:r>
                <a:rPr lang="en-GB" sz="1100" i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Grouping communities using consistent criteria on community characteristics.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23E2856E-C98A-2785-721E-A4821842EDF7}"/>
                </a:ext>
              </a:extLst>
            </p:cNvPr>
            <p:cNvSpPr/>
            <p:nvPr/>
          </p:nvSpPr>
          <p:spPr>
            <a:xfrm>
              <a:off x="1493520" y="38100"/>
              <a:ext cx="1607820" cy="815340"/>
            </a:xfrm>
            <a:prstGeom prst="downArrow">
              <a:avLst>
                <a:gd name="adj1" fmla="val 100000"/>
                <a:gd name="adj2" fmla="val 15706"/>
              </a:avLst>
            </a:prstGeom>
            <a:solidFill>
              <a:srgbClr val="F0F3F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  <a:buNone/>
              </a:pPr>
              <a:r>
                <a:rPr lang="en-GB" sz="1200" b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Starting Point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E707D8D-ACDE-E615-2B2D-7D87100C4133}"/>
                </a:ext>
              </a:extLst>
            </p:cNvPr>
            <p:cNvGrpSpPr/>
            <p:nvPr/>
          </p:nvGrpSpPr>
          <p:grpSpPr>
            <a:xfrm>
              <a:off x="3139440" y="914400"/>
              <a:ext cx="2926080" cy="868680"/>
              <a:chOff x="0" y="-15240"/>
              <a:chExt cx="2926080" cy="86868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AE1E8DFF-C717-3272-1A35-78AC4CEA7C13}"/>
                  </a:ext>
                </a:extLst>
              </p:cNvPr>
              <p:cNvSpPr/>
              <p:nvPr/>
            </p:nvSpPr>
            <p:spPr>
              <a:xfrm>
                <a:off x="0" y="-15240"/>
                <a:ext cx="1478280" cy="853440"/>
              </a:xfrm>
              <a:prstGeom prst="downArrow">
                <a:avLst>
                  <a:gd name="adj1" fmla="val 10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GB" sz="1200" b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Infrastructure Capacity</a:t>
                </a:r>
                <a:endParaRPr lang="en-GB" sz="120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1309F00B-8FCB-A51C-CE8F-A6ABB59C5EDE}"/>
                  </a:ext>
                </a:extLst>
              </p:cNvPr>
              <p:cNvSpPr/>
              <p:nvPr/>
            </p:nvSpPr>
            <p:spPr>
              <a:xfrm>
                <a:off x="1516380" y="-15240"/>
                <a:ext cx="1409700" cy="259080"/>
              </a:xfrm>
              <a:prstGeom prst="downArrow">
                <a:avLst>
                  <a:gd name="adj1" fmla="val 10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GB" sz="1200" b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Demand</a:t>
                </a:r>
                <a:endParaRPr lang="en-GB" sz="120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rrow: Down 34">
                <a:extLst>
                  <a:ext uri="{FF2B5EF4-FFF2-40B4-BE49-F238E27FC236}">
                    <a16:creationId xmlns:a16="http://schemas.microsoft.com/office/drawing/2014/main" id="{42009548-20BD-37EB-7775-995EDDDF1661}"/>
                  </a:ext>
                </a:extLst>
              </p:cNvPr>
              <p:cNvSpPr/>
              <p:nvPr/>
            </p:nvSpPr>
            <p:spPr>
              <a:xfrm>
                <a:off x="1516380" y="594360"/>
                <a:ext cx="1409700" cy="259080"/>
              </a:xfrm>
              <a:prstGeom prst="downArrow">
                <a:avLst>
                  <a:gd name="adj1" fmla="val 10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GB" sz="1200" b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Opportunities</a:t>
                </a:r>
                <a:endParaRPr lang="en-GB" sz="120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Down 35">
                <a:extLst>
                  <a:ext uri="{FF2B5EF4-FFF2-40B4-BE49-F238E27FC236}">
                    <a16:creationId xmlns:a16="http://schemas.microsoft.com/office/drawing/2014/main" id="{DAE50D22-805D-FE8B-5DE1-F39941B97CF4}"/>
                  </a:ext>
                </a:extLst>
              </p:cNvPr>
              <p:cNvSpPr/>
              <p:nvPr/>
            </p:nvSpPr>
            <p:spPr>
              <a:xfrm>
                <a:off x="1516380" y="281940"/>
                <a:ext cx="1409700" cy="259080"/>
              </a:xfrm>
              <a:prstGeom prst="downArrow">
                <a:avLst>
                  <a:gd name="adj1" fmla="val 10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GB" sz="1200" b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Constraints</a:t>
                </a:r>
                <a:endParaRPr lang="en-GB" sz="120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E1FCCC9C-4BA9-A363-F5B3-B44DDD05BCF3}"/>
                </a:ext>
              </a:extLst>
            </p:cNvPr>
            <p:cNvSpPr/>
            <p:nvPr/>
          </p:nvSpPr>
          <p:spPr>
            <a:xfrm>
              <a:off x="1493520" y="883920"/>
              <a:ext cx="1607820" cy="1059180"/>
            </a:xfrm>
            <a:prstGeom prst="downArrow">
              <a:avLst>
                <a:gd name="adj1" fmla="val 100000"/>
                <a:gd name="adj2" fmla="val 15706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None/>
              </a:pPr>
              <a:r>
                <a:rPr lang="en-GB" sz="1200" b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Community Considerations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E808AB28-2FC5-8FAE-7BD0-5E25ABCA2592}"/>
                </a:ext>
              </a:extLst>
            </p:cNvPr>
            <p:cNvSpPr/>
            <p:nvPr/>
          </p:nvSpPr>
          <p:spPr>
            <a:xfrm>
              <a:off x="1493520" y="1965960"/>
              <a:ext cx="1607820" cy="1508760"/>
            </a:xfrm>
            <a:prstGeom prst="downArrow">
              <a:avLst>
                <a:gd name="adj1" fmla="val 100000"/>
                <a:gd name="adj2" fmla="val 11441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None/>
              </a:pPr>
              <a:r>
                <a:rPr lang="en-GB" sz="1200" b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Wider Considerations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646018D1-5DB8-A052-63D8-9EA9FB7D3B05}"/>
                </a:ext>
              </a:extLst>
            </p:cNvPr>
            <p:cNvSpPr/>
            <p:nvPr/>
          </p:nvSpPr>
          <p:spPr>
            <a:xfrm>
              <a:off x="3139440" y="2019300"/>
              <a:ext cx="2926080" cy="1242060"/>
            </a:xfrm>
            <a:prstGeom prst="downArrow">
              <a:avLst>
                <a:gd name="adj1" fmla="val 10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None/>
              </a:pPr>
              <a:r>
                <a:rPr lang="en-GB" sz="1200" b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‘Scoping’ Consultation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spcAft>
                  <a:spcPts val="600"/>
                </a:spcAft>
                <a:buNone/>
              </a:pPr>
              <a:r>
                <a:rPr lang="en-GB" sz="1100" i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Material issues raised in responses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spcAft>
                  <a:spcPts val="600"/>
                </a:spcAft>
                <a:buNone/>
              </a:pPr>
              <a:r>
                <a:rPr lang="en-GB" sz="1200" b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Technical Assessment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spcAft>
                  <a:spcPts val="600"/>
                </a:spcAft>
                <a:buNone/>
              </a:pPr>
              <a:r>
                <a:rPr lang="en-GB" sz="1100" i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Directly informing preparation and assessment of reasonable options.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4618DB92-792F-255A-1914-BB67C39D871E}"/>
                </a:ext>
              </a:extLst>
            </p:cNvPr>
            <p:cNvSpPr/>
            <p:nvPr/>
          </p:nvSpPr>
          <p:spPr>
            <a:xfrm>
              <a:off x="1493520" y="3512820"/>
              <a:ext cx="4572000" cy="342900"/>
            </a:xfrm>
            <a:prstGeom prst="downArrow">
              <a:avLst>
                <a:gd name="adj1" fmla="val 10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None/>
              </a:pPr>
              <a:r>
                <a:rPr lang="en-GB" sz="1200" b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All Reasonable Options</a:t>
              </a:r>
              <a:endParaRPr lang="en-GB" sz="1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D23EC81-0C2B-B4F7-C7A7-B037BD314C08}"/>
              </a:ext>
            </a:extLst>
          </p:cNvPr>
          <p:cNvSpPr txBox="1"/>
          <p:nvPr/>
        </p:nvSpPr>
        <p:spPr>
          <a:xfrm>
            <a:off x="4240308" y="2586510"/>
            <a:ext cx="4858870" cy="29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b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Considerations</a:t>
            </a:r>
            <a:endParaRPr lang="en-GB" sz="12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7EA987D-DA30-BBEC-C096-F5B5C6FF5C57}"/>
              </a:ext>
            </a:extLst>
          </p:cNvPr>
          <p:cNvSpPr txBox="1">
            <a:spLocks/>
          </p:cNvSpPr>
          <p:nvPr/>
        </p:nvSpPr>
        <p:spPr>
          <a:xfrm>
            <a:off x="1" y="1742035"/>
            <a:ext cx="4456806" cy="299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The </a:t>
            </a:r>
            <a:r>
              <a:rPr lang="en-GB" sz="1700">
                <a:hlinkClick r:id="rId2"/>
              </a:rPr>
              <a:t>consultation document</a:t>
            </a:r>
            <a:r>
              <a:rPr lang="en-GB" sz="1700"/>
              <a:t> outlines key principles and considerations we believe relevant to the distribution of development.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It specifies the proposed ‘starting point’ is a </a:t>
            </a:r>
            <a:r>
              <a:rPr lang="en-GB" sz="1700">
                <a:hlinkClick r:id="rId3"/>
              </a:rPr>
              <a:t>Community Hierarchy</a:t>
            </a:r>
            <a:r>
              <a:rPr lang="en-GB" sz="1700"/>
              <a:t>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Views are sought on each principle / consideration (including the Community Hierarchy) and whether other factors should be considered.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GB" sz="100"/>
          </a:p>
          <a:p>
            <a:pPr marL="0"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sz="1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A9AAE0-3C3A-5E0E-9AED-B3CAC5B1C80F}"/>
              </a:ext>
            </a:extLst>
          </p:cNvPr>
          <p:cNvSpPr txBox="1"/>
          <p:nvPr/>
        </p:nvSpPr>
        <p:spPr>
          <a:xfrm>
            <a:off x="-11876" y="4843745"/>
            <a:ext cx="4572000" cy="204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400"/>
              </a:spcBef>
              <a:tabLst>
                <a:tab pos="179388" algn="l"/>
              </a:tabLst>
            </a:pPr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Locations to be conserved:</a:t>
            </a: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lvl="1" indent="-17938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consultation document</a:t>
            </a: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 proposes alignment with the Shropshire Local Nature Recovery Strategy.</a:t>
            </a:r>
          </a:p>
          <a:p>
            <a:pPr marL="179388" lvl="1" indent="-17938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Views are sought on the factors to consider when identifying locations to conserve.</a:t>
            </a:r>
          </a:p>
        </p:txBody>
      </p:sp>
    </p:spTree>
    <p:extLst>
      <p:ext uri="{BB962C8B-B14F-4D97-AF65-F5344CB8AC3E}">
        <p14:creationId xmlns:p14="http://schemas.microsoft.com/office/powerpoint/2010/main" val="190079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21EA7-891D-F97F-645F-3E02B12B9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4C8C73-2ACA-C89B-7F3E-F8AD9408897B}"/>
              </a:ext>
            </a:extLst>
          </p:cNvPr>
          <p:cNvSpPr/>
          <p:nvPr/>
        </p:nvSpPr>
        <p:spPr>
          <a:xfrm>
            <a:off x="5853954" y="6070185"/>
            <a:ext cx="3818965" cy="87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9D8E00-3A2A-3FC2-F3AD-1D3F5EBA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35860"/>
            <a:ext cx="7886700" cy="634049"/>
          </a:xfrm>
        </p:spPr>
        <p:txBody>
          <a:bodyPr/>
          <a:lstStyle/>
          <a:p>
            <a:pPr algn="r"/>
            <a:r>
              <a:rPr lang="en-GB" sz="3200"/>
              <a:t>Toward our next Local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3658-4726-A1D2-F9F8-7214482B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7137"/>
            <a:ext cx="9144000" cy="414167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>
                <a:solidFill>
                  <a:srgbClr val="0070C0"/>
                </a:solidFill>
              </a:rPr>
              <a:t>‘Scoping’ the Assessment of Sites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The </a:t>
            </a:r>
            <a:r>
              <a:rPr lang="en-GB" sz="1700">
                <a:hlinkClick r:id="rId2"/>
              </a:rPr>
              <a:t>consultation document</a:t>
            </a:r>
            <a:r>
              <a:rPr lang="en-GB" sz="1700"/>
              <a:t> indicates allocations are likely to be identified for:</a:t>
            </a:r>
          </a:p>
          <a:p>
            <a:pPr marL="447675" lvl="1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600"/>
              <a:t>Residential (including affordable and specialist housing).</a:t>
            </a:r>
          </a:p>
          <a:p>
            <a:pPr marL="447675" lvl="1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600"/>
              <a:t>Gypsy &amp; traveller pitches.</a:t>
            </a:r>
          </a:p>
          <a:p>
            <a:pPr marL="447675" lvl="1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600"/>
              <a:t>Employment (include waste).</a:t>
            </a:r>
          </a:p>
          <a:p>
            <a:pPr marL="447675" lvl="1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600"/>
              <a:t>Retail and leisure.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Views are sort on the need for allocations for each of these purposes. 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Views are also sought on whether allocations are necessary for:</a:t>
            </a:r>
          </a:p>
          <a:p>
            <a:pPr marL="447675" lvl="1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600"/>
              <a:t>Mineral extraction.</a:t>
            </a:r>
          </a:p>
          <a:p>
            <a:pPr marL="447675" lvl="1" indent="-268288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GB" sz="1600"/>
              <a:t>Renewable energy generation.</a:t>
            </a:r>
          </a:p>
          <a:p>
            <a:pPr marL="0" lvl="1" indent="0">
              <a:lnSpc>
                <a:spcPct val="120000"/>
              </a:lnSpc>
              <a:buNone/>
            </a:pPr>
            <a:endParaRPr lang="en-GB" sz="200" b="1">
              <a:solidFill>
                <a:srgbClr val="0070C0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GB" sz="2000" b="1">
                <a:solidFill>
                  <a:srgbClr val="0070C0"/>
                </a:solidFill>
              </a:rPr>
              <a:t>Draft Site Assessment Methodology</a:t>
            </a:r>
          </a:p>
          <a:p>
            <a:pPr marL="179388" indent="-179388">
              <a:lnSpc>
                <a:spcPct val="120000"/>
              </a:lnSpc>
              <a:spcBef>
                <a:spcPts val="500"/>
              </a:spcBef>
            </a:pPr>
            <a:r>
              <a:rPr lang="en-GB" sz="1700"/>
              <a:t>A proposed </a:t>
            </a:r>
            <a:r>
              <a:rPr lang="en-GB" sz="1700">
                <a:hlinkClick r:id="rId3"/>
              </a:rPr>
              <a:t>site assessment methodology</a:t>
            </a:r>
            <a:r>
              <a:rPr lang="en-GB" sz="1700"/>
              <a:t> accompanies the scoping consultation document and views on its suitability are sought through the consultation.</a:t>
            </a:r>
            <a:endParaRPr lang="en-GB" sz="1800"/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GB" sz="1700" i="1"/>
              <a:t>For context, a map of </a:t>
            </a:r>
            <a:r>
              <a:rPr lang="en-GB" sz="1700" i="1">
                <a:hlinkClick r:id="rId4"/>
              </a:rPr>
              <a:t>‘call for sites’ promotions</a:t>
            </a:r>
            <a:r>
              <a:rPr lang="en-GB" sz="1700" i="1"/>
              <a:t> has been published – views on these promotions not sought at this time!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GB" sz="1700" i="1"/>
              <a:t>Importantly not all promotions will be allocated for development – the site assessment process will identify proposed allocations, which will be the subject of future consultation.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GB" sz="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EA986-F83F-95A2-3FA7-3FD3D3013931}"/>
              </a:ext>
            </a:extLst>
          </p:cNvPr>
          <p:cNvSpPr txBox="1"/>
          <p:nvPr/>
        </p:nvSpPr>
        <p:spPr>
          <a:xfrm>
            <a:off x="4275880" y="461004"/>
            <a:ext cx="4693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b="1" i="1">
                <a:solidFill>
                  <a:srgbClr val="0070C0"/>
                </a:solidFill>
              </a:rPr>
              <a:t>Sustainable Growth - Flourishing Shropshire </a:t>
            </a:r>
            <a:endParaRPr lang="en-GB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0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00ED065E147B4E963DF02778BA8E1C" ma:contentTypeVersion="17" ma:contentTypeDescription="Create a new document." ma:contentTypeScope="" ma:versionID="1d0cf99f6119ad48074c9cfafc59c762">
  <xsd:schema xmlns:xsd="http://www.w3.org/2001/XMLSchema" xmlns:xs="http://www.w3.org/2001/XMLSchema" xmlns:p="http://schemas.microsoft.com/office/2006/metadata/properties" xmlns:ns2="ff04ad1b-6db8-4183-ad04-49967e4163bd" xmlns:ns3="7af40bb6-9c60-45ad-84cd-34c2f90ee542" targetNamespace="http://schemas.microsoft.com/office/2006/metadata/properties" ma:root="true" ma:fieldsID="c0ea796358030253f310910a7285365b" ns2:_="" ns3:_="">
    <xsd:import namespace="ff04ad1b-6db8-4183-ad04-49967e4163bd"/>
    <xsd:import namespace="7af40bb6-9c60-45ad-84cd-34c2f90ee5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4ad1b-6db8-4183-ad04-49967e416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40bb6-9c60-45ad-84cd-34c2f90ee5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35723fb-cb4f-4d42-857c-e1c0112ebfb3}" ma:internalName="TaxCatchAll" ma:showField="CatchAllData" ma:web="7af40bb6-9c60-45ad-84cd-34c2f90ee5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f40bb6-9c60-45ad-84cd-34c2f90ee542" xsi:nil="true"/>
    <lcf76f155ced4ddcb4097134ff3c332f xmlns="ff04ad1b-6db8-4183-ad04-49967e4163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9DC866-5214-4B5C-8E8D-4E1F76919922}">
  <ds:schemaRefs>
    <ds:schemaRef ds:uri="7af40bb6-9c60-45ad-84cd-34c2f90ee542"/>
    <ds:schemaRef ds:uri="ff04ad1b-6db8-4183-ad04-49967e4163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B73EF4-1FB0-47D0-B46A-884144021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F5AE8-28D6-406E-888B-DE59F1720A1E}">
  <ds:schemaRefs>
    <ds:schemaRef ds:uri="7af40bb6-9c60-45ad-84cd-34c2f90ee542"/>
    <ds:schemaRef ds:uri="ff04ad1b-6db8-4183-ad04-49967e4163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2132</Words>
  <Application>Microsoft Office PowerPoint</Application>
  <PresentationFormat>On-screen Show (4:3)</PresentationFormat>
  <Paragraphs>511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Verdana</vt:lpstr>
      <vt:lpstr>Wingdings</vt:lpstr>
      <vt:lpstr>Office Theme</vt:lpstr>
      <vt:lpstr>Next Shropshire Local Plan ‘Scoping’ Consultation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  <vt:lpstr>Toward our next Local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Hall.Salter</dc:creator>
  <cp:lastModifiedBy>Edward West</cp:lastModifiedBy>
  <cp:revision>3</cp:revision>
  <dcterms:created xsi:type="dcterms:W3CDTF">2022-04-23T22:24:44Z</dcterms:created>
  <dcterms:modified xsi:type="dcterms:W3CDTF">2026-06-16T08:27:42Z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0x010100D500ED065E147B4E963DF02778BA8E1C</vt:lpwstr>
  </property>
  <property fmtid="{D5CDD505-2E9C-101B-9397-08002B2CF9AE}" pid="3" name="MediaServiceImageTags">
    <vt:lpwstr/>
  </property>
</Properties>
</file>